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43"/>
  </p:notesMasterIdLst>
  <p:sldIdLst>
    <p:sldId id="267" r:id="rId2"/>
    <p:sldId id="269" r:id="rId3"/>
    <p:sldId id="273" r:id="rId4"/>
    <p:sldId id="274" r:id="rId5"/>
    <p:sldId id="275" r:id="rId6"/>
    <p:sldId id="276" r:id="rId7"/>
    <p:sldId id="277" r:id="rId8"/>
    <p:sldId id="270" r:id="rId9"/>
    <p:sldId id="271" r:id="rId10"/>
    <p:sldId id="272" r:id="rId11"/>
    <p:sldId id="278" r:id="rId12"/>
    <p:sldId id="279" r:id="rId13"/>
    <p:sldId id="280" r:id="rId14"/>
    <p:sldId id="281" r:id="rId15"/>
    <p:sldId id="282" r:id="rId16"/>
    <p:sldId id="287" r:id="rId17"/>
    <p:sldId id="288" r:id="rId18"/>
    <p:sldId id="289" r:id="rId19"/>
    <p:sldId id="290" r:id="rId20"/>
    <p:sldId id="291" r:id="rId21"/>
    <p:sldId id="303" r:id="rId22"/>
    <p:sldId id="292" r:id="rId23"/>
    <p:sldId id="295" r:id="rId24"/>
    <p:sldId id="298" r:id="rId25"/>
    <p:sldId id="297" r:id="rId26"/>
    <p:sldId id="299" r:id="rId27"/>
    <p:sldId id="306" r:id="rId28"/>
    <p:sldId id="317" r:id="rId29"/>
    <p:sldId id="300" r:id="rId30"/>
    <p:sldId id="301" r:id="rId31"/>
    <p:sldId id="312" r:id="rId32"/>
    <p:sldId id="313" r:id="rId33"/>
    <p:sldId id="296" r:id="rId34"/>
    <p:sldId id="302" r:id="rId35"/>
    <p:sldId id="308" r:id="rId36"/>
    <p:sldId id="309" r:id="rId37"/>
    <p:sldId id="314" r:id="rId38"/>
    <p:sldId id="294" r:id="rId39"/>
    <p:sldId id="316" r:id="rId40"/>
    <p:sldId id="293" r:id="rId41"/>
    <p:sldId id="31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E4A4D6E-B32F-4F85-9737-1CFF7EC24B5F}">
          <p14:sldIdLst>
            <p14:sldId id="267"/>
            <p14:sldId id="269"/>
            <p14:sldId id="273"/>
            <p14:sldId id="274"/>
            <p14:sldId id="275"/>
            <p14:sldId id="276"/>
            <p14:sldId id="277"/>
            <p14:sldId id="270"/>
            <p14:sldId id="271"/>
            <p14:sldId id="272"/>
            <p14:sldId id="278"/>
            <p14:sldId id="279"/>
            <p14:sldId id="280"/>
            <p14:sldId id="281"/>
            <p14:sldId id="282"/>
            <p14:sldId id="287"/>
            <p14:sldId id="288"/>
            <p14:sldId id="289"/>
            <p14:sldId id="290"/>
            <p14:sldId id="291"/>
            <p14:sldId id="303"/>
            <p14:sldId id="292"/>
            <p14:sldId id="295"/>
            <p14:sldId id="298"/>
            <p14:sldId id="297"/>
            <p14:sldId id="299"/>
            <p14:sldId id="306"/>
            <p14:sldId id="317"/>
            <p14:sldId id="300"/>
            <p14:sldId id="301"/>
            <p14:sldId id="312"/>
            <p14:sldId id="313"/>
            <p14:sldId id="296"/>
            <p14:sldId id="302"/>
            <p14:sldId id="308"/>
            <p14:sldId id="309"/>
            <p14:sldId id="314"/>
            <p14:sldId id="294"/>
            <p14:sldId id="316"/>
            <p14:sldId id="293"/>
            <p14:sldId id="315"/>
          </p14:sldIdLst>
        </p14:section>
        <p14:section name="Archive" id="{018D17C2-22A2-47BD-9F3E-3E54B1FB323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E8D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67073" autoAdjust="0"/>
  </p:normalViewPr>
  <p:slideViewPr>
    <p:cSldViewPr snapToGrid="0">
      <p:cViewPr varScale="1">
        <p:scale>
          <a:sx n="55" d="100"/>
          <a:sy n="55" d="100"/>
        </p:scale>
        <p:origin x="108" y="22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F462E3-92E7-4127-91F3-26770C39284F}" type="doc">
      <dgm:prSet loTypeId="urn:microsoft.com/office/officeart/2005/8/layout/architecture" loCatId="officeonline" qsTypeId="urn:microsoft.com/office/officeart/2005/8/quickstyle/simple1" qsCatId="simple" csTypeId="urn:microsoft.com/office/officeart/2005/8/colors/colorful1#4" csCatId="colorful" phldr="0"/>
      <dgm:spPr/>
      <dgm:t>
        <a:bodyPr/>
        <a:lstStyle/>
        <a:p>
          <a:endParaRPr lang="en-US"/>
        </a:p>
      </dgm:t>
    </dgm:pt>
    <dgm:pt modelId="{6019A26C-7928-455F-98AA-81579A4509FC}">
      <dgm:prSet phldrT="[Text]" phldr="1"/>
      <dgm:spPr/>
      <dgm:t>
        <a:bodyPr/>
        <a:lstStyle/>
        <a:p>
          <a:endParaRPr lang="en-US" dirty="0">
            <a:noFill/>
          </a:endParaRPr>
        </a:p>
      </dgm:t>
    </dgm:pt>
    <dgm:pt modelId="{AA5A1FFB-B95E-42EF-B025-F6D349ED7390}" type="parTrans" cxnId="{981BBF90-E065-466D-94D9-BD99B7434F3A}">
      <dgm:prSet/>
      <dgm:spPr/>
      <dgm:t>
        <a:bodyPr/>
        <a:lstStyle/>
        <a:p>
          <a:endParaRPr lang="en-US">
            <a:noFill/>
          </a:endParaRPr>
        </a:p>
      </dgm:t>
    </dgm:pt>
    <dgm:pt modelId="{BAD33211-78A3-45DB-A40C-001746A1D8CF}" type="sibTrans" cxnId="{981BBF90-E065-466D-94D9-BD99B7434F3A}">
      <dgm:prSet/>
      <dgm:spPr/>
      <dgm:t>
        <a:bodyPr/>
        <a:lstStyle/>
        <a:p>
          <a:endParaRPr lang="en-US">
            <a:noFill/>
          </a:endParaRPr>
        </a:p>
      </dgm:t>
    </dgm:pt>
    <dgm:pt modelId="{21443F69-21D4-4298-A1A6-77E79E2536C0}">
      <dgm:prSet phldrT="[Text]" phldr="1"/>
      <dgm:spPr/>
      <dgm:t>
        <a:bodyPr/>
        <a:lstStyle/>
        <a:p>
          <a:endParaRPr lang="en-US" dirty="0">
            <a:noFill/>
          </a:endParaRPr>
        </a:p>
      </dgm:t>
    </dgm:pt>
    <dgm:pt modelId="{270A3F39-0A78-4EFF-9D55-E8D32315A57E}" type="parTrans" cxnId="{469D4E7D-7E0F-4BB5-8A09-33D566F778F0}">
      <dgm:prSet/>
      <dgm:spPr/>
      <dgm:t>
        <a:bodyPr/>
        <a:lstStyle/>
        <a:p>
          <a:endParaRPr lang="en-US">
            <a:noFill/>
          </a:endParaRPr>
        </a:p>
      </dgm:t>
    </dgm:pt>
    <dgm:pt modelId="{6B2A30EB-1A82-4EA4-9D3B-EFF52B5FB6D5}" type="sibTrans" cxnId="{469D4E7D-7E0F-4BB5-8A09-33D566F778F0}">
      <dgm:prSet/>
      <dgm:spPr/>
      <dgm:t>
        <a:bodyPr/>
        <a:lstStyle/>
        <a:p>
          <a:endParaRPr lang="en-US">
            <a:noFill/>
          </a:endParaRPr>
        </a:p>
      </dgm:t>
    </dgm:pt>
    <dgm:pt modelId="{ED378E37-706B-4192-BB47-CD4BD4567EA0}">
      <dgm:prSet phldrT="[Text]" phldr="1"/>
      <dgm:spPr/>
      <dgm:t>
        <a:bodyPr/>
        <a:lstStyle/>
        <a:p>
          <a:endParaRPr lang="en-US" dirty="0">
            <a:noFill/>
          </a:endParaRPr>
        </a:p>
      </dgm:t>
    </dgm:pt>
    <dgm:pt modelId="{1672EB65-B0AD-453A-8952-BFEDFA343964}" type="parTrans" cxnId="{0E20F883-FD5D-4C73-AB14-B51C9DF31801}">
      <dgm:prSet/>
      <dgm:spPr/>
      <dgm:t>
        <a:bodyPr/>
        <a:lstStyle/>
        <a:p>
          <a:endParaRPr lang="en-US">
            <a:noFill/>
          </a:endParaRPr>
        </a:p>
      </dgm:t>
    </dgm:pt>
    <dgm:pt modelId="{44B4E168-4AC2-4BDE-9EA8-E80B73038C88}" type="sibTrans" cxnId="{0E20F883-FD5D-4C73-AB14-B51C9DF31801}">
      <dgm:prSet/>
      <dgm:spPr/>
      <dgm:t>
        <a:bodyPr/>
        <a:lstStyle/>
        <a:p>
          <a:endParaRPr lang="en-US">
            <a:noFill/>
          </a:endParaRPr>
        </a:p>
      </dgm:t>
    </dgm:pt>
    <dgm:pt modelId="{B3ABD250-A5DE-4196-8E89-DF5BD732D8A6}">
      <dgm:prSet phldrT="[Text]" phldr="1"/>
      <dgm:spPr/>
      <dgm:t>
        <a:bodyPr/>
        <a:lstStyle/>
        <a:p>
          <a:endParaRPr lang="en-US" dirty="0">
            <a:noFill/>
          </a:endParaRPr>
        </a:p>
      </dgm:t>
    </dgm:pt>
    <dgm:pt modelId="{FA08EEA5-3FF4-4D67-AD1F-855FD0DFA98E}" type="parTrans" cxnId="{EFFB108F-DF6F-444B-A18E-3982E3F91F64}">
      <dgm:prSet/>
      <dgm:spPr/>
      <dgm:t>
        <a:bodyPr/>
        <a:lstStyle/>
        <a:p>
          <a:endParaRPr lang="en-US">
            <a:noFill/>
          </a:endParaRPr>
        </a:p>
      </dgm:t>
    </dgm:pt>
    <dgm:pt modelId="{A841E7BD-99C8-4A69-A895-3C66E9633144}" type="sibTrans" cxnId="{EFFB108F-DF6F-444B-A18E-3982E3F91F64}">
      <dgm:prSet/>
      <dgm:spPr/>
      <dgm:t>
        <a:bodyPr/>
        <a:lstStyle/>
        <a:p>
          <a:endParaRPr lang="en-US">
            <a:noFill/>
          </a:endParaRPr>
        </a:p>
      </dgm:t>
    </dgm:pt>
    <dgm:pt modelId="{E3553F23-FB63-46A5-8D2F-4733F6A833E6}">
      <dgm:prSet phldrT="[Text]" phldr="1"/>
      <dgm:spPr/>
      <dgm:t>
        <a:bodyPr/>
        <a:lstStyle/>
        <a:p>
          <a:endParaRPr lang="en-US" dirty="0">
            <a:noFill/>
          </a:endParaRPr>
        </a:p>
      </dgm:t>
    </dgm:pt>
    <dgm:pt modelId="{B41F686B-C6AC-4EB2-BF6E-D33863587FBF}" type="parTrans" cxnId="{9ECF3431-9FE1-4892-A0AA-38072A360B23}">
      <dgm:prSet/>
      <dgm:spPr/>
      <dgm:t>
        <a:bodyPr/>
        <a:lstStyle/>
        <a:p>
          <a:endParaRPr lang="en-US">
            <a:noFill/>
          </a:endParaRPr>
        </a:p>
      </dgm:t>
    </dgm:pt>
    <dgm:pt modelId="{DA56D392-4B54-47CA-BDBE-D1C5094FCDA9}" type="sibTrans" cxnId="{9ECF3431-9FE1-4892-A0AA-38072A360B23}">
      <dgm:prSet/>
      <dgm:spPr/>
      <dgm:t>
        <a:bodyPr/>
        <a:lstStyle/>
        <a:p>
          <a:endParaRPr lang="en-US">
            <a:noFill/>
          </a:endParaRPr>
        </a:p>
      </dgm:t>
    </dgm:pt>
    <dgm:pt modelId="{A45AC6F6-C349-4177-9632-C3CEF214E8DF}">
      <dgm:prSet phldrT="[Text]" phldr="1"/>
      <dgm:spPr/>
      <dgm:t>
        <a:bodyPr/>
        <a:lstStyle/>
        <a:p>
          <a:endParaRPr lang="en-US" dirty="0">
            <a:noFill/>
          </a:endParaRPr>
        </a:p>
      </dgm:t>
    </dgm:pt>
    <dgm:pt modelId="{D9B1E280-73B3-474D-9655-4FA24F08B2F3}" type="parTrans" cxnId="{3C207E77-5A2C-4DDB-ABC6-8051FEBE60BE}">
      <dgm:prSet/>
      <dgm:spPr/>
      <dgm:t>
        <a:bodyPr/>
        <a:lstStyle/>
        <a:p>
          <a:endParaRPr lang="en-US">
            <a:noFill/>
          </a:endParaRPr>
        </a:p>
      </dgm:t>
    </dgm:pt>
    <dgm:pt modelId="{D71AD07E-ACFD-4578-AD5D-97AC2DC6E318}" type="sibTrans" cxnId="{3C207E77-5A2C-4DDB-ABC6-8051FEBE60BE}">
      <dgm:prSet/>
      <dgm:spPr/>
      <dgm:t>
        <a:bodyPr/>
        <a:lstStyle/>
        <a:p>
          <a:endParaRPr lang="en-US">
            <a:noFill/>
          </a:endParaRPr>
        </a:p>
      </dgm:t>
    </dgm:pt>
    <dgm:pt modelId="{7759BB7D-86CB-460E-841C-A142AB016B6B}" type="pres">
      <dgm:prSet presAssocID="{5CF462E3-92E7-4127-91F3-26770C39284F}" presName="Name0" presStyleCnt="0">
        <dgm:presLayoutVars>
          <dgm:chPref val="1"/>
          <dgm:dir/>
          <dgm:animOne val="branch"/>
          <dgm:animLvl val="lvl"/>
          <dgm:resizeHandles/>
        </dgm:presLayoutVars>
      </dgm:prSet>
      <dgm:spPr/>
    </dgm:pt>
    <dgm:pt modelId="{29C57FEC-A6B8-401E-BBBA-B68E06B6FAF2}" type="pres">
      <dgm:prSet presAssocID="{6019A26C-7928-455F-98AA-81579A4509FC}" presName="vertOne" presStyleCnt="0"/>
      <dgm:spPr/>
    </dgm:pt>
    <dgm:pt modelId="{58CD8D2B-5A41-4E15-B410-E2E437B7E28B}" type="pres">
      <dgm:prSet presAssocID="{6019A26C-7928-455F-98AA-81579A4509FC}" presName="txOne" presStyleLbl="node0" presStyleIdx="0" presStyleCnt="1">
        <dgm:presLayoutVars>
          <dgm:chPref val="3"/>
        </dgm:presLayoutVars>
      </dgm:prSet>
      <dgm:spPr/>
    </dgm:pt>
    <dgm:pt modelId="{46DCF2A8-44AD-4205-9C3B-FCB1DF34E7AD}" type="pres">
      <dgm:prSet presAssocID="{6019A26C-7928-455F-98AA-81579A4509FC}" presName="parTransOne" presStyleCnt="0"/>
      <dgm:spPr/>
    </dgm:pt>
    <dgm:pt modelId="{82AB4A85-907A-4627-A1D0-5623D6A23117}" type="pres">
      <dgm:prSet presAssocID="{6019A26C-7928-455F-98AA-81579A4509FC}" presName="horzOne" presStyleCnt="0"/>
      <dgm:spPr/>
    </dgm:pt>
    <dgm:pt modelId="{0B0A1CBF-961A-4A3E-B049-18052F03917D}" type="pres">
      <dgm:prSet presAssocID="{21443F69-21D4-4298-A1A6-77E79E2536C0}" presName="vertTwo" presStyleCnt="0"/>
      <dgm:spPr/>
    </dgm:pt>
    <dgm:pt modelId="{8CD9DBB6-FB6C-414C-8E33-C2EB5C79FEF6}" type="pres">
      <dgm:prSet presAssocID="{21443F69-21D4-4298-A1A6-77E79E2536C0}" presName="txTwo" presStyleLbl="node2" presStyleIdx="0" presStyleCnt="2">
        <dgm:presLayoutVars>
          <dgm:chPref val="3"/>
        </dgm:presLayoutVars>
      </dgm:prSet>
      <dgm:spPr/>
    </dgm:pt>
    <dgm:pt modelId="{6BE9534B-132F-4796-99F0-E96AEFEC02BF}" type="pres">
      <dgm:prSet presAssocID="{21443F69-21D4-4298-A1A6-77E79E2536C0}" presName="parTransTwo" presStyleCnt="0"/>
      <dgm:spPr/>
    </dgm:pt>
    <dgm:pt modelId="{F1E85468-ADF9-47AC-A0C3-C2CBDF144C20}" type="pres">
      <dgm:prSet presAssocID="{21443F69-21D4-4298-A1A6-77E79E2536C0}" presName="horzTwo" presStyleCnt="0"/>
      <dgm:spPr/>
    </dgm:pt>
    <dgm:pt modelId="{F4D734E8-1B91-43A4-A1F8-895E90194F0C}" type="pres">
      <dgm:prSet presAssocID="{ED378E37-706B-4192-BB47-CD4BD4567EA0}" presName="vertThree" presStyleCnt="0"/>
      <dgm:spPr/>
    </dgm:pt>
    <dgm:pt modelId="{4F2CC554-3225-4628-B445-7A92EEF2C3BD}" type="pres">
      <dgm:prSet presAssocID="{ED378E37-706B-4192-BB47-CD4BD4567EA0}" presName="txThree" presStyleLbl="node3" presStyleIdx="0" presStyleCnt="3">
        <dgm:presLayoutVars>
          <dgm:chPref val="3"/>
        </dgm:presLayoutVars>
      </dgm:prSet>
      <dgm:spPr/>
    </dgm:pt>
    <dgm:pt modelId="{F8FCF612-96D2-4432-BF1E-B10970F043BD}" type="pres">
      <dgm:prSet presAssocID="{ED378E37-706B-4192-BB47-CD4BD4567EA0}" presName="horzThree" presStyleCnt="0"/>
      <dgm:spPr/>
    </dgm:pt>
    <dgm:pt modelId="{D71D3DE3-0F3C-4185-B0B0-45F6CACFCA35}" type="pres">
      <dgm:prSet presAssocID="{44B4E168-4AC2-4BDE-9EA8-E80B73038C88}" presName="sibSpaceThree" presStyleCnt="0"/>
      <dgm:spPr/>
    </dgm:pt>
    <dgm:pt modelId="{CBAA868B-31F8-4CC6-AC0E-0F0079FB5D08}" type="pres">
      <dgm:prSet presAssocID="{B3ABD250-A5DE-4196-8E89-DF5BD732D8A6}" presName="vertThree" presStyleCnt="0"/>
      <dgm:spPr/>
    </dgm:pt>
    <dgm:pt modelId="{4CB6BE25-C0AD-4491-999D-DF9ED8F046A1}" type="pres">
      <dgm:prSet presAssocID="{B3ABD250-A5DE-4196-8E89-DF5BD732D8A6}" presName="txThree" presStyleLbl="node3" presStyleIdx="1" presStyleCnt="3">
        <dgm:presLayoutVars>
          <dgm:chPref val="3"/>
        </dgm:presLayoutVars>
      </dgm:prSet>
      <dgm:spPr/>
    </dgm:pt>
    <dgm:pt modelId="{4221EBDE-BC56-4919-ADE1-A9C3A71343E8}" type="pres">
      <dgm:prSet presAssocID="{B3ABD250-A5DE-4196-8E89-DF5BD732D8A6}" presName="horzThree" presStyleCnt="0"/>
      <dgm:spPr/>
    </dgm:pt>
    <dgm:pt modelId="{5872B0C7-EF7E-45EC-990D-44B30E036A52}" type="pres">
      <dgm:prSet presAssocID="{6B2A30EB-1A82-4EA4-9D3B-EFF52B5FB6D5}" presName="sibSpaceTwo" presStyleCnt="0"/>
      <dgm:spPr/>
    </dgm:pt>
    <dgm:pt modelId="{3946F4E9-222F-4AF5-B7FE-A966584FE5A4}" type="pres">
      <dgm:prSet presAssocID="{E3553F23-FB63-46A5-8D2F-4733F6A833E6}" presName="vertTwo" presStyleCnt="0"/>
      <dgm:spPr/>
    </dgm:pt>
    <dgm:pt modelId="{8E834D84-918C-42AF-8EB1-DB73C2F0EA87}" type="pres">
      <dgm:prSet presAssocID="{E3553F23-FB63-46A5-8D2F-4733F6A833E6}" presName="txTwo" presStyleLbl="node2" presStyleIdx="1" presStyleCnt="2">
        <dgm:presLayoutVars>
          <dgm:chPref val="3"/>
        </dgm:presLayoutVars>
      </dgm:prSet>
      <dgm:spPr/>
    </dgm:pt>
    <dgm:pt modelId="{DCEDD0BE-D863-48D9-9173-3CCD14219F40}" type="pres">
      <dgm:prSet presAssocID="{E3553F23-FB63-46A5-8D2F-4733F6A833E6}" presName="parTransTwo" presStyleCnt="0"/>
      <dgm:spPr/>
    </dgm:pt>
    <dgm:pt modelId="{8FCC9F68-3559-4964-B90D-96970024D675}" type="pres">
      <dgm:prSet presAssocID="{E3553F23-FB63-46A5-8D2F-4733F6A833E6}" presName="horzTwo" presStyleCnt="0"/>
      <dgm:spPr/>
    </dgm:pt>
    <dgm:pt modelId="{D86A9675-3A02-4990-9E47-18A0C94BA582}" type="pres">
      <dgm:prSet presAssocID="{A45AC6F6-C349-4177-9632-C3CEF214E8DF}" presName="vertThree" presStyleCnt="0"/>
      <dgm:spPr/>
    </dgm:pt>
    <dgm:pt modelId="{ADD5B5CC-DE68-4201-8D9E-3E21960169E6}" type="pres">
      <dgm:prSet presAssocID="{A45AC6F6-C349-4177-9632-C3CEF214E8DF}" presName="txThree" presStyleLbl="node3" presStyleIdx="2" presStyleCnt="3">
        <dgm:presLayoutVars>
          <dgm:chPref val="3"/>
        </dgm:presLayoutVars>
      </dgm:prSet>
      <dgm:spPr/>
    </dgm:pt>
    <dgm:pt modelId="{563DCC38-D7BE-402F-A3E0-B9340BAA414C}" type="pres">
      <dgm:prSet presAssocID="{A45AC6F6-C349-4177-9632-C3CEF214E8DF}" presName="horzThree" presStyleCnt="0"/>
      <dgm:spPr/>
    </dgm:pt>
  </dgm:ptLst>
  <dgm:cxnLst>
    <dgm:cxn modelId="{CFD7E81B-0B3D-43DC-9634-98DBBC4D9F69}" type="presOf" srcId="{6019A26C-7928-455F-98AA-81579A4509FC}" destId="{58CD8D2B-5A41-4E15-B410-E2E437B7E28B}" srcOrd="0" destOrd="0" presId="urn:microsoft.com/office/officeart/2005/8/layout/architecture"/>
    <dgm:cxn modelId="{3D38207F-AD82-4085-A8C7-368CE5FEE96C}" type="presOf" srcId="{21443F69-21D4-4298-A1A6-77E79E2536C0}" destId="{8CD9DBB6-FB6C-414C-8E33-C2EB5C79FEF6}" srcOrd="0" destOrd="0" presId="urn:microsoft.com/office/officeart/2005/8/layout/architecture"/>
    <dgm:cxn modelId="{EFFB108F-DF6F-444B-A18E-3982E3F91F64}" srcId="{21443F69-21D4-4298-A1A6-77E79E2536C0}" destId="{B3ABD250-A5DE-4196-8E89-DF5BD732D8A6}" srcOrd="1" destOrd="0" parTransId="{FA08EEA5-3FF4-4D67-AD1F-855FD0DFA98E}" sibTransId="{A841E7BD-99C8-4A69-A895-3C66E9633144}"/>
    <dgm:cxn modelId="{93BCB5A4-1BC5-460C-AF1E-8BB6F36252A8}" type="presOf" srcId="{B3ABD250-A5DE-4196-8E89-DF5BD732D8A6}" destId="{4CB6BE25-C0AD-4491-999D-DF9ED8F046A1}" srcOrd="0" destOrd="0" presId="urn:microsoft.com/office/officeart/2005/8/layout/architecture"/>
    <dgm:cxn modelId="{9ECF3431-9FE1-4892-A0AA-38072A360B23}" srcId="{6019A26C-7928-455F-98AA-81579A4509FC}" destId="{E3553F23-FB63-46A5-8D2F-4733F6A833E6}" srcOrd="1" destOrd="0" parTransId="{B41F686B-C6AC-4EB2-BF6E-D33863587FBF}" sibTransId="{DA56D392-4B54-47CA-BDBE-D1C5094FCDA9}"/>
    <dgm:cxn modelId="{981BBF90-E065-466D-94D9-BD99B7434F3A}" srcId="{5CF462E3-92E7-4127-91F3-26770C39284F}" destId="{6019A26C-7928-455F-98AA-81579A4509FC}" srcOrd="0" destOrd="0" parTransId="{AA5A1FFB-B95E-42EF-B025-F6D349ED7390}" sibTransId="{BAD33211-78A3-45DB-A40C-001746A1D8CF}"/>
    <dgm:cxn modelId="{31A4C51F-AFC3-46E1-B380-34B5D9213477}" type="presOf" srcId="{A45AC6F6-C349-4177-9632-C3CEF214E8DF}" destId="{ADD5B5CC-DE68-4201-8D9E-3E21960169E6}" srcOrd="0" destOrd="0" presId="urn:microsoft.com/office/officeart/2005/8/layout/architecture"/>
    <dgm:cxn modelId="{3C207E77-5A2C-4DDB-ABC6-8051FEBE60BE}" srcId="{E3553F23-FB63-46A5-8D2F-4733F6A833E6}" destId="{A45AC6F6-C349-4177-9632-C3CEF214E8DF}" srcOrd="0" destOrd="0" parTransId="{D9B1E280-73B3-474D-9655-4FA24F08B2F3}" sibTransId="{D71AD07E-ACFD-4578-AD5D-97AC2DC6E318}"/>
    <dgm:cxn modelId="{BDF688BC-E0D5-42AB-B33C-D367A2FA43AB}" type="presOf" srcId="{5CF462E3-92E7-4127-91F3-26770C39284F}" destId="{7759BB7D-86CB-460E-841C-A142AB016B6B}" srcOrd="0" destOrd="0" presId="urn:microsoft.com/office/officeart/2005/8/layout/architecture"/>
    <dgm:cxn modelId="{26382160-14A0-4DE1-B39B-EBD096D50740}" type="presOf" srcId="{E3553F23-FB63-46A5-8D2F-4733F6A833E6}" destId="{8E834D84-918C-42AF-8EB1-DB73C2F0EA87}" srcOrd="0" destOrd="0" presId="urn:microsoft.com/office/officeart/2005/8/layout/architecture"/>
    <dgm:cxn modelId="{469D4E7D-7E0F-4BB5-8A09-33D566F778F0}" srcId="{6019A26C-7928-455F-98AA-81579A4509FC}" destId="{21443F69-21D4-4298-A1A6-77E79E2536C0}" srcOrd="0" destOrd="0" parTransId="{270A3F39-0A78-4EFF-9D55-E8D32315A57E}" sibTransId="{6B2A30EB-1A82-4EA4-9D3B-EFF52B5FB6D5}"/>
    <dgm:cxn modelId="{0E20F883-FD5D-4C73-AB14-B51C9DF31801}" srcId="{21443F69-21D4-4298-A1A6-77E79E2536C0}" destId="{ED378E37-706B-4192-BB47-CD4BD4567EA0}" srcOrd="0" destOrd="0" parTransId="{1672EB65-B0AD-453A-8952-BFEDFA343964}" sibTransId="{44B4E168-4AC2-4BDE-9EA8-E80B73038C88}"/>
    <dgm:cxn modelId="{3045E024-7CD5-4913-96B1-D7CFF5BE0B80}" type="presOf" srcId="{ED378E37-706B-4192-BB47-CD4BD4567EA0}" destId="{4F2CC554-3225-4628-B445-7A92EEF2C3BD}" srcOrd="0" destOrd="0" presId="urn:microsoft.com/office/officeart/2005/8/layout/architecture"/>
    <dgm:cxn modelId="{3CDF684E-DC5D-4699-917C-E87D302B7102}" type="presParOf" srcId="{7759BB7D-86CB-460E-841C-A142AB016B6B}" destId="{29C57FEC-A6B8-401E-BBBA-B68E06B6FAF2}" srcOrd="0" destOrd="0" presId="urn:microsoft.com/office/officeart/2005/8/layout/architecture"/>
    <dgm:cxn modelId="{1AF17CD7-0D0D-4B5A-9B30-689794EF59E6}" type="presParOf" srcId="{29C57FEC-A6B8-401E-BBBA-B68E06B6FAF2}" destId="{58CD8D2B-5A41-4E15-B410-E2E437B7E28B}" srcOrd="0" destOrd="0" presId="urn:microsoft.com/office/officeart/2005/8/layout/architecture"/>
    <dgm:cxn modelId="{05FF4A42-4F36-4AA7-AA4A-1127DCF80C0A}" type="presParOf" srcId="{29C57FEC-A6B8-401E-BBBA-B68E06B6FAF2}" destId="{46DCF2A8-44AD-4205-9C3B-FCB1DF34E7AD}" srcOrd="1" destOrd="0" presId="urn:microsoft.com/office/officeart/2005/8/layout/architecture"/>
    <dgm:cxn modelId="{07803EED-B6D8-4D8C-8C0D-43E431D19EC6}" type="presParOf" srcId="{29C57FEC-A6B8-401E-BBBA-B68E06B6FAF2}" destId="{82AB4A85-907A-4627-A1D0-5623D6A23117}" srcOrd="2" destOrd="0" presId="urn:microsoft.com/office/officeart/2005/8/layout/architecture"/>
    <dgm:cxn modelId="{0750DBC6-38E0-45F0-BF59-3A5E28F47816}" type="presParOf" srcId="{82AB4A85-907A-4627-A1D0-5623D6A23117}" destId="{0B0A1CBF-961A-4A3E-B049-18052F03917D}" srcOrd="0" destOrd="0" presId="urn:microsoft.com/office/officeart/2005/8/layout/architecture"/>
    <dgm:cxn modelId="{75E5D521-DA37-4CB8-B4E0-4BBC1163AF59}" type="presParOf" srcId="{0B0A1CBF-961A-4A3E-B049-18052F03917D}" destId="{8CD9DBB6-FB6C-414C-8E33-C2EB5C79FEF6}" srcOrd="0" destOrd="0" presId="urn:microsoft.com/office/officeart/2005/8/layout/architecture"/>
    <dgm:cxn modelId="{EA7EB5B2-3ACB-4AD3-94B9-B145C1AA1BD6}" type="presParOf" srcId="{0B0A1CBF-961A-4A3E-B049-18052F03917D}" destId="{6BE9534B-132F-4796-99F0-E96AEFEC02BF}" srcOrd="1" destOrd="0" presId="urn:microsoft.com/office/officeart/2005/8/layout/architecture"/>
    <dgm:cxn modelId="{7773B250-759A-4F6B-B9D5-D8B49D2AD664}" type="presParOf" srcId="{0B0A1CBF-961A-4A3E-B049-18052F03917D}" destId="{F1E85468-ADF9-47AC-A0C3-C2CBDF144C20}" srcOrd="2" destOrd="0" presId="urn:microsoft.com/office/officeart/2005/8/layout/architecture"/>
    <dgm:cxn modelId="{9E53426F-73B5-4EE1-BA7D-8867179707F5}" type="presParOf" srcId="{F1E85468-ADF9-47AC-A0C3-C2CBDF144C20}" destId="{F4D734E8-1B91-43A4-A1F8-895E90194F0C}" srcOrd="0" destOrd="0" presId="urn:microsoft.com/office/officeart/2005/8/layout/architecture"/>
    <dgm:cxn modelId="{997106C9-8D92-490F-A902-27BD83687C75}" type="presParOf" srcId="{F4D734E8-1B91-43A4-A1F8-895E90194F0C}" destId="{4F2CC554-3225-4628-B445-7A92EEF2C3BD}" srcOrd="0" destOrd="0" presId="urn:microsoft.com/office/officeart/2005/8/layout/architecture"/>
    <dgm:cxn modelId="{B250A87E-0E33-4822-A6E4-37E183ADEA43}" type="presParOf" srcId="{F4D734E8-1B91-43A4-A1F8-895E90194F0C}" destId="{F8FCF612-96D2-4432-BF1E-B10970F043BD}" srcOrd="1" destOrd="0" presId="urn:microsoft.com/office/officeart/2005/8/layout/architecture"/>
    <dgm:cxn modelId="{A088E192-B1FD-481F-BD0D-B7EE92ACD280}" type="presParOf" srcId="{F1E85468-ADF9-47AC-A0C3-C2CBDF144C20}" destId="{D71D3DE3-0F3C-4185-B0B0-45F6CACFCA35}" srcOrd="1" destOrd="0" presId="urn:microsoft.com/office/officeart/2005/8/layout/architecture"/>
    <dgm:cxn modelId="{EA17383B-0A03-4A37-A567-69398B9F718B}" type="presParOf" srcId="{F1E85468-ADF9-47AC-A0C3-C2CBDF144C20}" destId="{CBAA868B-31F8-4CC6-AC0E-0F0079FB5D08}" srcOrd="2" destOrd="0" presId="urn:microsoft.com/office/officeart/2005/8/layout/architecture"/>
    <dgm:cxn modelId="{A2D5646A-7A34-4BC6-916D-BF5D795D2E40}" type="presParOf" srcId="{CBAA868B-31F8-4CC6-AC0E-0F0079FB5D08}" destId="{4CB6BE25-C0AD-4491-999D-DF9ED8F046A1}" srcOrd="0" destOrd="0" presId="urn:microsoft.com/office/officeart/2005/8/layout/architecture"/>
    <dgm:cxn modelId="{D3CFE3FA-B918-49AE-B24F-3A1AA1EED612}" type="presParOf" srcId="{CBAA868B-31F8-4CC6-AC0E-0F0079FB5D08}" destId="{4221EBDE-BC56-4919-ADE1-A9C3A71343E8}" srcOrd="1" destOrd="0" presId="urn:microsoft.com/office/officeart/2005/8/layout/architecture"/>
    <dgm:cxn modelId="{910D6B15-F232-464F-8325-9A5276A26BAD}" type="presParOf" srcId="{82AB4A85-907A-4627-A1D0-5623D6A23117}" destId="{5872B0C7-EF7E-45EC-990D-44B30E036A52}" srcOrd="1" destOrd="0" presId="urn:microsoft.com/office/officeart/2005/8/layout/architecture"/>
    <dgm:cxn modelId="{0CF2295F-9B6F-42E2-A01C-FDDBF5D3E03B}" type="presParOf" srcId="{82AB4A85-907A-4627-A1D0-5623D6A23117}" destId="{3946F4E9-222F-4AF5-B7FE-A966584FE5A4}" srcOrd="2" destOrd="0" presId="urn:microsoft.com/office/officeart/2005/8/layout/architecture"/>
    <dgm:cxn modelId="{C9E47E3F-435D-4C7C-A6AD-F9363946288F}" type="presParOf" srcId="{3946F4E9-222F-4AF5-B7FE-A966584FE5A4}" destId="{8E834D84-918C-42AF-8EB1-DB73C2F0EA87}" srcOrd="0" destOrd="0" presId="urn:microsoft.com/office/officeart/2005/8/layout/architecture"/>
    <dgm:cxn modelId="{A8F96B36-CB2A-4703-A4BF-EB4FBA31BB6F}" type="presParOf" srcId="{3946F4E9-222F-4AF5-B7FE-A966584FE5A4}" destId="{DCEDD0BE-D863-48D9-9173-3CCD14219F40}" srcOrd="1" destOrd="0" presId="urn:microsoft.com/office/officeart/2005/8/layout/architecture"/>
    <dgm:cxn modelId="{D24F4D72-1774-4C3C-BACC-C5282AE19D10}" type="presParOf" srcId="{3946F4E9-222F-4AF5-B7FE-A966584FE5A4}" destId="{8FCC9F68-3559-4964-B90D-96970024D675}" srcOrd="2" destOrd="0" presId="urn:microsoft.com/office/officeart/2005/8/layout/architecture"/>
    <dgm:cxn modelId="{6E4E9731-0545-4270-BEA1-55CC5E7C5DE3}" type="presParOf" srcId="{8FCC9F68-3559-4964-B90D-96970024D675}" destId="{D86A9675-3A02-4990-9E47-18A0C94BA582}" srcOrd="0" destOrd="0" presId="urn:microsoft.com/office/officeart/2005/8/layout/architecture"/>
    <dgm:cxn modelId="{D4D9634F-A183-4CB1-8028-74A0BC378CC4}" type="presParOf" srcId="{D86A9675-3A02-4990-9E47-18A0C94BA582}" destId="{ADD5B5CC-DE68-4201-8D9E-3E21960169E6}" srcOrd="0" destOrd="0" presId="urn:microsoft.com/office/officeart/2005/8/layout/architecture"/>
    <dgm:cxn modelId="{BE311CFD-F5EF-4953-B48D-B3EB9D34778E}" type="presParOf" srcId="{D86A9675-3A02-4990-9E47-18A0C94BA582}" destId="{563DCC38-D7BE-402F-A3E0-B9340BAA414C}"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D8D2B-5A41-4E15-B410-E2E437B7E28B}">
      <dsp:nvSpPr>
        <dsp:cNvPr id="0" name=""/>
        <dsp:cNvSpPr/>
      </dsp:nvSpPr>
      <dsp:spPr>
        <a:xfrm>
          <a:off x="172" y="898969"/>
          <a:ext cx="1507323" cy="422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US" sz="1900" kern="1200" dirty="0">
            <a:noFill/>
          </a:endParaRPr>
        </a:p>
      </dsp:txBody>
      <dsp:txXfrm>
        <a:off x="12536" y="911333"/>
        <a:ext cx="1482595" cy="397398"/>
      </dsp:txXfrm>
    </dsp:sp>
    <dsp:sp modelId="{8CD9DBB6-FB6C-414C-8E33-C2EB5C79FEF6}">
      <dsp:nvSpPr>
        <dsp:cNvPr id="0" name=""/>
        <dsp:cNvSpPr/>
      </dsp:nvSpPr>
      <dsp:spPr>
        <a:xfrm>
          <a:off x="172" y="449881"/>
          <a:ext cx="984630" cy="42212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US" sz="1900" kern="1200" dirty="0">
            <a:noFill/>
          </a:endParaRPr>
        </a:p>
      </dsp:txBody>
      <dsp:txXfrm>
        <a:off x="12536" y="462245"/>
        <a:ext cx="959902" cy="397398"/>
      </dsp:txXfrm>
    </dsp:sp>
    <dsp:sp modelId="{4F2CC554-3225-4628-B445-7A92EEF2C3BD}">
      <dsp:nvSpPr>
        <dsp:cNvPr id="0" name=""/>
        <dsp:cNvSpPr/>
      </dsp:nvSpPr>
      <dsp:spPr>
        <a:xfrm>
          <a:off x="172"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2536" y="13157"/>
        <a:ext cx="457461" cy="397398"/>
      </dsp:txXfrm>
    </dsp:sp>
    <dsp:sp modelId="{4CB6BE25-C0AD-4491-999D-DF9ED8F046A1}">
      <dsp:nvSpPr>
        <dsp:cNvPr id="0" name=""/>
        <dsp:cNvSpPr/>
      </dsp:nvSpPr>
      <dsp:spPr>
        <a:xfrm>
          <a:off x="502613"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514977" y="13157"/>
        <a:ext cx="457461" cy="397398"/>
      </dsp:txXfrm>
    </dsp:sp>
    <dsp:sp modelId="{8E834D84-918C-42AF-8EB1-DB73C2F0EA87}">
      <dsp:nvSpPr>
        <dsp:cNvPr id="0" name=""/>
        <dsp:cNvSpPr/>
      </dsp:nvSpPr>
      <dsp:spPr>
        <a:xfrm>
          <a:off x="1025306" y="449881"/>
          <a:ext cx="482189" cy="42212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037670" y="462245"/>
        <a:ext cx="457461" cy="397398"/>
      </dsp:txXfrm>
    </dsp:sp>
    <dsp:sp modelId="{ADD5B5CC-DE68-4201-8D9E-3E21960169E6}">
      <dsp:nvSpPr>
        <dsp:cNvPr id="0" name=""/>
        <dsp:cNvSpPr/>
      </dsp:nvSpPr>
      <dsp:spPr>
        <a:xfrm>
          <a:off x="1025306"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037670" y="13157"/>
        <a:ext cx="457461" cy="397398"/>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23304-FC45-43E3-861E-17CE13252E52}" type="datetimeFigureOut">
              <a:rPr lang="en-US" smtClean="0"/>
              <a:t>1/23/2017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2FA96-E043-47F1-B25A-65CD4606D510}" type="slidenum">
              <a:rPr lang="en-US" smtClean="0"/>
              <a:t>‹#›</a:t>
            </a:fld>
            <a:endParaRPr lang="en-US"/>
          </a:p>
        </p:txBody>
      </p:sp>
    </p:spTree>
    <p:extLst>
      <p:ext uri="{BB962C8B-B14F-4D97-AF65-F5344CB8AC3E}">
        <p14:creationId xmlns:p14="http://schemas.microsoft.com/office/powerpoint/2010/main" val="2027558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a:t>
            </a:r>
          </a:p>
          <a:p>
            <a:pPr marL="171450" indent="-171450">
              <a:buFontTx/>
              <a:buChar char="-"/>
            </a:pPr>
            <a:r>
              <a:rPr lang="en-US" baseline="0" dirty="0"/>
              <a:t>Working with Docker for almost 1 ½ years</a:t>
            </a:r>
          </a:p>
          <a:p>
            <a:pPr marL="171450" indent="-171450">
              <a:buFontTx/>
              <a:buChar char="-"/>
            </a:pPr>
            <a:r>
              <a:rPr lang="en-US" baseline="0" dirty="0"/>
              <a:t>Driving Docker story for the .NET Core product</a:t>
            </a:r>
          </a:p>
          <a:p>
            <a:pPr marL="171450" indent="-171450">
              <a:buFontTx/>
              <a:buChar char="-"/>
            </a:pPr>
            <a:r>
              <a:rPr lang="en-US" baseline="0" dirty="0"/>
              <a:t>.NET Core team relies on Docker heavily within engineering infrastructure</a:t>
            </a:r>
          </a:p>
          <a:p>
            <a:pPr marL="171450" indent="-171450">
              <a:buFontTx/>
              <a:buChar char="-"/>
            </a:pPr>
            <a:endParaRPr lang="en-US" dirty="0"/>
          </a:p>
          <a:p>
            <a:r>
              <a:rPr lang="en-US" dirty="0"/>
              <a:t>How many people have heard of Docker?</a:t>
            </a:r>
          </a:p>
          <a:p>
            <a:r>
              <a:rPr lang="en-US" dirty="0"/>
              <a:t>How many people have used Docker?</a:t>
            </a:r>
          </a:p>
        </p:txBody>
      </p:sp>
      <p:sp>
        <p:nvSpPr>
          <p:cNvPr id="4" name="Slide Number Placeholder 3"/>
          <p:cNvSpPr>
            <a:spLocks noGrp="1"/>
          </p:cNvSpPr>
          <p:nvPr>
            <p:ph type="sldNum" sz="quarter" idx="10"/>
          </p:nvPr>
        </p:nvSpPr>
        <p:spPr/>
        <p:txBody>
          <a:bodyPr/>
          <a:lstStyle/>
          <a:p>
            <a:fld id="{4FC2FA96-E043-47F1-B25A-65CD4606D510}" type="slidenum">
              <a:rPr lang="en-US" smtClean="0"/>
              <a:t>1</a:t>
            </a:fld>
            <a:endParaRPr lang="en-US"/>
          </a:p>
        </p:txBody>
      </p:sp>
    </p:spTree>
    <p:extLst>
      <p:ext uri="{BB962C8B-B14F-4D97-AF65-F5344CB8AC3E}">
        <p14:creationId xmlns:p14="http://schemas.microsoft.com/office/powerpoint/2010/main" val="2422540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26</a:t>
            </a:fld>
            <a:endParaRPr lang="en-US"/>
          </a:p>
        </p:txBody>
      </p:sp>
    </p:spTree>
    <p:extLst>
      <p:ext uri="{BB962C8B-B14F-4D97-AF65-F5344CB8AC3E}">
        <p14:creationId xmlns:p14="http://schemas.microsoft.com/office/powerpoint/2010/main" val="3420342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layers are one of the reasons Docker is so lightweight. When you change a Docker image, such as when you update an application to a new version, a new layer is built and replaces only the layer it updates. The other layers remain intact. To distribute the update, you only need to transfer the updated layer. Layering speeds up distribution of Docker images and reduces the disk space required to host containers. Docker determines which layers need to be updated at runtime.</a:t>
            </a:r>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27</a:t>
            </a:fld>
            <a:endParaRPr lang="en-US"/>
          </a:p>
        </p:txBody>
      </p:sp>
    </p:spTree>
    <p:extLst>
      <p:ext uri="{BB962C8B-B14F-4D97-AF65-F5344CB8AC3E}">
        <p14:creationId xmlns:p14="http://schemas.microsoft.com/office/powerpoint/2010/main" val="753069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docker</a:t>
            </a:r>
            <a:r>
              <a:rPr lang="en-US" dirty="0"/>
              <a:t> build users can create an automated build that executes several command-line instructions in succession.</a:t>
            </a:r>
          </a:p>
          <a:p>
            <a:endParaRPr lang="en-US" dirty="0"/>
          </a:p>
          <a:p>
            <a:r>
              <a:rPr lang="en-US" dirty="0"/>
              <a:t>https://docs.docker.com/engine/reference/builder/</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29</a:t>
            </a:fld>
            <a:endParaRPr lang="en-US"/>
          </a:p>
        </p:txBody>
      </p:sp>
    </p:spTree>
    <p:extLst>
      <p:ext uri="{BB962C8B-B14F-4D97-AF65-F5344CB8AC3E}">
        <p14:creationId xmlns:p14="http://schemas.microsoft.com/office/powerpoint/2010/main" val="94559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30</a:t>
            </a:fld>
            <a:endParaRPr lang="en-US"/>
          </a:p>
        </p:txBody>
      </p:sp>
    </p:spTree>
    <p:extLst>
      <p:ext uri="{BB962C8B-B14F-4D97-AF65-F5344CB8AC3E}">
        <p14:creationId xmlns:p14="http://schemas.microsoft.com/office/powerpoint/2010/main" val="677723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Hub is the old</a:t>
            </a:r>
          </a:p>
          <a:p>
            <a:r>
              <a:rPr lang="en-US" dirty="0"/>
              <a:t>Docker Store</a:t>
            </a:r>
            <a:r>
              <a:rPr lang="en-US" baseline="0" dirty="0"/>
              <a:t> is the new</a:t>
            </a:r>
          </a:p>
          <a:p>
            <a:r>
              <a:rPr lang="en-US" baseline="0" dirty="0"/>
              <a:t>Still in transition</a:t>
            </a:r>
          </a:p>
          <a:p>
            <a:r>
              <a:rPr lang="en-US" baseline="0" dirty="0"/>
              <a:t>Docker Store cost $</a:t>
            </a:r>
          </a:p>
          <a:p>
            <a:r>
              <a:rPr lang="en-US" baseline="0" dirty="0" err="1"/>
              <a:t>Monitizing</a:t>
            </a:r>
            <a:r>
              <a:rPr lang="en-US" baseline="0" dirty="0"/>
              <a:t> compute</a:t>
            </a:r>
          </a:p>
        </p:txBody>
      </p:sp>
      <p:sp>
        <p:nvSpPr>
          <p:cNvPr id="4" name="Slide Number Placeholder 3"/>
          <p:cNvSpPr>
            <a:spLocks noGrp="1"/>
          </p:cNvSpPr>
          <p:nvPr>
            <p:ph type="sldNum" sz="quarter" idx="10"/>
          </p:nvPr>
        </p:nvSpPr>
        <p:spPr/>
        <p:txBody>
          <a:bodyPr/>
          <a:lstStyle/>
          <a:p>
            <a:fld id="{4FC2FA96-E043-47F1-B25A-65CD4606D510}" type="slidenum">
              <a:rPr lang="en-US" smtClean="0"/>
              <a:t>33</a:t>
            </a:fld>
            <a:endParaRPr lang="en-US"/>
          </a:p>
        </p:txBody>
      </p:sp>
    </p:spTree>
    <p:extLst>
      <p:ext uri="{BB962C8B-B14F-4D97-AF65-F5344CB8AC3E}">
        <p14:creationId xmlns:p14="http://schemas.microsoft.com/office/powerpoint/2010/main" val="2533086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36</a:t>
            </a:fld>
            <a:endParaRPr lang="en-US"/>
          </a:p>
        </p:txBody>
      </p:sp>
    </p:spTree>
    <p:extLst>
      <p:ext uri="{BB962C8B-B14F-4D97-AF65-F5344CB8AC3E}">
        <p14:creationId xmlns:p14="http://schemas.microsoft.com/office/powerpoint/2010/main" val="2584943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Docker is the world's leading software containerization platform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Docker containers wrap a piece of software in a complete filesystem that contains everything needed to run: code, runtime, system tools, system libraries – anything that can be installed on a server. This guarantees that the software will always run the same, regardless of its environment.</a:t>
            </a:r>
          </a:p>
          <a:p>
            <a:endParaRPr lang="en-US" sz="1200" b="0" i="0" kern="1200"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LIGHTWEIGHT</a:t>
            </a:r>
          </a:p>
          <a:p>
            <a:r>
              <a:rPr lang="en-US" sz="1200" b="0" i="0" kern="1200" dirty="0">
                <a:solidFill>
                  <a:schemeClr val="tx1"/>
                </a:solidFill>
                <a:effectLst/>
                <a:latin typeface="+mn-lt"/>
                <a:ea typeface="+mn-ea"/>
                <a:cs typeface="+mn-cs"/>
              </a:rPr>
              <a:t>Containers running on a single machine share the same operating system kernel; they start instantly and use less RAM. Images are constructed from layered filesystems and share common files, making disk usage and image downloads much more efficient.</a:t>
            </a:r>
          </a:p>
          <a:p>
            <a:endParaRPr lang="en-US" dirty="0"/>
          </a:p>
          <a:p>
            <a:r>
              <a:rPr lang="en-US" sz="1200" b="0" i="0" kern="1200" cap="all" dirty="0">
                <a:solidFill>
                  <a:schemeClr val="tx1"/>
                </a:solidFill>
                <a:effectLst/>
                <a:latin typeface="+mn-lt"/>
                <a:ea typeface="+mn-ea"/>
                <a:cs typeface="+mn-cs"/>
              </a:rPr>
              <a:t>OPEN</a:t>
            </a:r>
          </a:p>
          <a:p>
            <a:r>
              <a:rPr lang="en-US" sz="1200" b="0" i="0" kern="1200" dirty="0">
                <a:solidFill>
                  <a:schemeClr val="tx1"/>
                </a:solidFill>
                <a:effectLst/>
                <a:latin typeface="+mn-lt"/>
                <a:ea typeface="+mn-ea"/>
                <a:cs typeface="+mn-cs"/>
              </a:rPr>
              <a:t>Docker containers are based on open standards, enabling containers to run on all major Linux distributions and on Microsoft Windows -- and on top of any infrastructure.</a:t>
            </a:r>
          </a:p>
          <a:p>
            <a:endParaRPr lang="en-US" dirty="0"/>
          </a:p>
          <a:p>
            <a:r>
              <a:rPr lang="en-US" sz="1200" b="0" i="0" kern="1200" cap="all" dirty="0">
                <a:solidFill>
                  <a:schemeClr val="tx1"/>
                </a:solidFill>
                <a:effectLst/>
                <a:latin typeface="+mn-lt"/>
                <a:ea typeface="+mn-ea"/>
                <a:cs typeface="+mn-cs"/>
              </a:rPr>
              <a:t>SECURE BY DEFAULT</a:t>
            </a:r>
          </a:p>
          <a:p>
            <a:r>
              <a:rPr lang="en-US" sz="1200" b="0" i="0" kern="1200" dirty="0">
                <a:solidFill>
                  <a:schemeClr val="tx1"/>
                </a:solidFill>
                <a:effectLst/>
                <a:latin typeface="+mn-lt"/>
                <a:ea typeface="+mn-ea"/>
                <a:cs typeface="+mn-cs"/>
              </a:rPr>
              <a:t>Containers isolate applications from one another and the underlying infrastructure, while providing an added layer of protection for the application.</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16</a:t>
            </a:fld>
            <a:endParaRPr lang="en-US"/>
          </a:p>
        </p:txBody>
      </p:sp>
    </p:spTree>
    <p:extLst>
      <p:ext uri="{BB962C8B-B14F-4D97-AF65-F5344CB8AC3E}">
        <p14:creationId xmlns:p14="http://schemas.microsoft.com/office/powerpoint/2010/main" val="2024853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Containers and virtual machines have similar resource isolation and allocation benefits -- but a different architectural approach allows containers to be more portable and efficient.</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VIRTUAL MACHINES</a:t>
            </a:r>
          </a:p>
          <a:p>
            <a:r>
              <a:rPr lang="en-US" sz="1200" b="0" i="0" kern="1200" dirty="0">
                <a:solidFill>
                  <a:schemeClr val="tx1"/>
                </a:solidFill>
                <a:effectLst/>
                <a:latin typeface="+mn-lt"/>
                <a:ea typeface="+mn-ea"/>
                <a:cs typeface="+mn-cs"/>
              </a:rPr>
              <a:t>Virtual machines include the application, the necessary binaries and libraries, and an entire guest operating system -- all of which can amount to tens of GBs.</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CONTAINERS</a:t>
            </a:r>
          </a:p>
          <a:p>
            <a:r>
              <a:rPr lang="en-US" sz="1200" b="0" i="0" kern="1200" dirty="0">
                <a:solidFill>
                  <a:schemeClr val="tx1"/>
                </a:solidFill>
                <a:effectLst/>
                <a:latin typeface="+mn-lt"/>
                <a:ea typeface="+mn-ea"/>
                <a:cs typeface="+mn-cs"/>
              </a:rPr>
              <a:t>Containers include the application and all of its dependencies --but share the kernel with other containers, running as isolated processes in user space on the host operating system. Docker containers are not tied to any specific infrastructure: they run on any computer, on any infrastructure, and in any cloud.</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17</a:t>
            </a:fld>
            <a:endParaRPr lang="en-US"/>
          </a:p>
        </p:txBody>
      </p:sp>
    </p:spTree>
    <p:extLst>
      <p:ext uri="{BB962C8B-B14F-4D97-AF65-F5344CB8AC3E}">
        <p14:creationId xmlns:p14="http://schemas.microsoft.com/office/powerpoint/2010/main" val="1530634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all" dirty="0">
                <a:solidFill>
                  <a:schemeClr val="tx1"/>
                </a:solidFill>
                <a:effectLst/>
                <a:latin typeface="+mn-lt"/>
                <a:ea typeface="+mn-ea"/>
                <a:cs typeface="+mn-cs"/>
              </a:rPr>
              <a:t>ACCELERATE DEVELOPERS</a:t>
            </a:r>
          </a:p>
          <a:p>
            <a:r>
              <a:rPr lang="en-US" sz="1200" b="0" i="0" kern="1200" dirty="0">
                <a:solidFill>
                  <a:schemeClr val="tx1"/>
                </a:solidFill>
                <a:effectLst/>
                <a:latin typeface="+mn-lt"/>
                <a:ea typeface="+mn-ea"/>
                <a:cs typeface="+mn-cs"/>
              </a:rPr>
              <a:t>Stop wasting hours setting up developer environments, spinning up new instances, and making copies of production code to run locally. With Docker, you simply take copies of your live environment and run them on any new endpoint running a Docker engine.</a:t>
            </a:r>
          </a:p>
          <a:p>
            <a:endParaRPr lang="en-US" dirty="0"/>
          </a:p>
          <a:p>
            <a:r>
              <a:rPr lang="en-US" sz="1200" b="0" i="0" kern="1200" cap="all" dirty="0">
                <a:solidFill>
                  <a:schemeClr val="tx1"/>
                </a:solidFill>
                <a:effectLst/>
                <a:latin typeface="+mn-lt"/>
                <a:ea typeface="+mn-ea"/>
                <a:cs typeface="+mn-cs"/>
              </a:rPr>
              <a:t>EMPOWER CREATIVITY</a:t>
            </a:r>
          </a:p>
          <a:p>
            <a:r>
              <a:rPr lang="en-US" sz="1200" b="0" i="0" kern="1200" dirty="0">
                <a:solidFill>
                  <a:schemeClr val="tx1"/>
                </a:solidFill>
                <a:effectLst/>
                <a:latin typeface="+mn-lt"/>
                <a:ea typeface="+mn-ea"/>
                <a:cs typeface="+mn-cs"/>
              </a:rPr>
              <a:t>The isolation capabilities of Docker containers free developers from constraints: they can use the best language and tools for their application services without worrying about causing internal tooling conflicts.</a:t>
            </a:r>
          </a:p>
          <a:p>
            <a:endParaRPr lang="en-US" dirty="0"/>
          </a:p>
          <a:p>
            <a:r>
              <a:rPr lang="en-US" sz="1200" b="0" i="0" kern="1200" cap="all" dirty="0">
                <a:solidFill>
                  <a:schemeClr val="tx1"/>
                </a:solidFill>
                <a:effectLst/>
                <a:latin typeface="+mn-lt"/>
                <a:ea typeface="+mn-ea"/>
                <a:cs typeface="+mn-cs"/>
              </a:rPr>
              <a:t>ELIMINATE ENVIRONMENT INCONSISTENCIES</a:t>
            </a:r>
          </a:p>
          <a:p>
            <a:r>
              <a:rPr lang="en-US" sz="1200" b="0" i="0" kern="1200" dirty="0">
                <a:solidFill>
                  <a:schemeClr val="tx1"/>
                </a:solidFill>
                <a:effectLst/>
                <a:latin typeface="+mn-lt"/>
                <a:ea typeface="+mn-ea"/>
                <a:cs typeface="+mn-cs"/>
              </a:rPr>
              <a:t>Packaging an application in a container with its configs and dependencies guarantees that the application will always work as designed in any environment: locally, on another machine, in test or production. No more worries about having to install the same configurations into different environments.</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18</a:t>
            </a:fld>
            <a:endParaRPr lang="en-US"/>
          </a:p>
        </p:txBody>
      </p:sp>
    </p:spTree>
    <p:extLst>
      <p:ext uri="{BB962C8B-B14F-4D97-AF65-F5344CB8AC3E}">
        <p14:creationId xmlns:p14="http://schemas.microsoft.com/office/powerpoint/2010/main" val="1858802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all" dirty="0">
                <a:solidFill>
                  <a:schemeClr val="tx1"/>
                </a:solidFill>
                <a:effectLst/>
                <a:latin typeface="+mn-lt"/>
                <a:ea typeface="+mn-ea"/>
                <a:cs typeface="+mn-cs"/>
              </a:rPr>
              <a:t>DISTRIBUTE &amp; SHARE CONTENT</a:t>
            </a:r>
          </a:p>
          <a:p>
            <a:r>
              <a:rPr lang="en-US" sz="1200" b="0" i="0" kern="1200" dirty="0">
                <a:solidFill>
                  <a:schemeClr val="tx1"/>
                </a:solidFill>
                <a:effectLst/>
                <a:latin typeface="+mn-lt"/>
                <a:ea typeface="+mn-ea"/>
                <a:cs typeface="+mn-cs"/>
              </a:rPr>
              <a:t>Store, distribute, and manage Docker images in Docker Hub with your team. Image updates, changes, and history are automatically shared across your organization.</a:t>
            </a:r>
          </a:p>
          <a:p>
            <a:endParaRPr lang="en-US" dirty="0"/>
          </a:p>
          <a:p>
            <a:r>
              <a:rPr lang="en-US" sz="1200" b="0" i="0" kern="1200" cap="all" dirty="0">
                <a:solidFill>
                  <a:schemeClr val="tx1"/>
                </a:solidFill>
                <a:effectLst/>
                <a:latin typeface="+mn-lt"/>
                <a:ea typeface="+mn-ea"/>
                <a:cs typeface="+mn-cs"/>
              </a:rPr>
              <a:t>SIMPLY SHARE YOUR APPLICATION WITH OTHERS</a:t>
            </a:r>
          </a:p>
          <a:p>
            <a:r>
              <a:rPr lang="en-US" sz="1200" b="0" i="0" kern="1200" dirty="0">
                <a:solidFill>
                  <a:schemeClr val="tx1"/>
                </a:solidFill>
                <a:effectLst/>
                <a:latin typeface="+mn-lt"/>
                <a:ea typeface="+mn-ea"/>
                <a:cs typeface="+mn-cs"/>
              </a:rPr>
              <a:t>Ship containers without worrying about environment dependencies creating issues for your application. Other teams can easily link to or test against your app without having to learn about how it works.</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19</a:t>
            </a:fld>
            <a:endParaRPr lang="en-US"/>
          </a:p>
        </p:txBody>
      </p:sp>
    </p:spTree>
    <p:extLst>
      <p:ext uri="{BB962C8B-B14F-4D97-AF65-F5344CB8AC3E}">
        <p14:creationId xmlns:p14="http://schemas.microsoft.com/office/powerpoint/2010/main" val="191125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all" dirty="0">
                <a:solidFill>
                  <a:schemeClr val="tx1"/>
                </a:solidFill>
                <a:effectLst/>
                <a:latin typeface="+mn-lt"/>
                <a:ea typeface="+mn-ea"/>
                <a:cs typeface="+mn-cs"/>
              </a:rPr>
              <a:t>SHIP 7X MORE</a:t>
            </a:r>
          </a:p>
          <a:p>
            <a:r>
              <a:rPr lang="en-US" sz="1200" b="0" i="0" kern="1200" dirty="0">
                <a:solidFill>
                  <a:schemeClr val="tx1"/>
                </a:solidFill>
                <a:effectLst/>
                <a:latin typeface="+mn-lt"/>
                <a:ea typeface="+mn-ea"/>
                <a:cs typeface="+mn-cs"/>
              </a:rPr>
              <a:t>On average, Docker users ship 7X more software after deploying Docker in their environment. More frequent software updates provide added value to customers.</a:t>
            </a:r>
          </a:p>
          <a:p>
            <a:endParaRPr lang="en-US" dirty="0"/>
          </a:p>
          <a:p>
            <a:r>
              <a:rPr lang="en-US" sz="1200" b="0" i="0" kern="1200" cap="all" dirty="0">
                <a:solidFill>
                  <a:schemeClr val="tx1"/>
                </a:solidFill>
                <a:effectLst/>
                <a:latin typeface="+mn-lt"/>
                <a:ea typeface="+mn-ea"/>
                <a:cs typeface="+mn-cs"/>
              </a:rPr>
              <a:t>QUICKLY SCALE</a:t>
            </a:r>
          </a:p>
          <a:p>
            <a:r>
              <a:rPr lang="en-US" sz="1200" b="0" i="0" kern="1200" dirty="0">
                <a:solidFill>
                  <a:schemeClr val="tx1"/>
                </a:solidFill>
                <a:effectLst/>
                <a:latin typeface="+mn-lt"/>
                <a:ea typeface="+mn-ea"/>
                <a:cs typeface="+mn-cs"/>
              </a:rPr>
              <a:t>Docker containers spin up and down in seconds, making it easy to scale application services to satisfy peak customer demand, and then reduce running containers when demand ebbs.</a:t>
            </a:r>
          </a:p>
          <a:p>
            <a:endParaRPr lang="en-US" dirty="0"/>
          </a:p>
          <a:p>
            <a:r>
              <a:rPr lang="en-US" sz="1200" b="0" i="0" kern="1200" cap="all" dirty="0">
                <a:solidFill>
                  <a:schemeClr val="tx1"/>
                </a:solidFill>
                <a:effectLst/>
                <a:latin typeface="+mn-lt"/>
                <a:ea typeface="+mn-ea"/>
                <a:cs typeface="+mn-cs"/>
              </a:rPr>
              <a:t>EASILY REMEDIATE ISSUES</a:t>
            </a:r>
          </a:p>
          <a:p>
            <a:r>
              <a:rPr lang="en-US" sz="1200" b="0" i="0" kern="1200" dirty="0">
                <a:solidFill>
                  <a:schemeClr val="tx1"/>
                </a:solidFill>
                <a:effectLst/>
                <a:latin typeface="+mn-lt"/>
                <a:ea typeface="+mn-ea"/>
                <a:cs typeface="+mn-cs"/>
              </a:rPr>
              <a:t>Docker makes it easy to identify issues, isolate the problem container, quickly roll back to make the necessary changes, and then push the updated container into production. Isolation between containers makes these changes less disruptive than in traditional software models.</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20</a:t>
            </a:fld>
            <a:endParaRPr lang="en-US"/>
          </a:p>
        </p:txBody>
      </p:sp>
    </p:spTree>
    <p:extLst>
      <p:ext uri="{BB962C8B-B14F-4D97-AF65-F5344CB8AC3E}">
        <p14:creationId xmlns:p14="http://schemas.microsoft.com/office/powerpoint/2010/main" val="3444113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Build, Ship, Run</a:t>
            </a:r>
            <a:r>
              <a:rPr lang="en-US" sz="1200" b="0" i="0" u="none" strike="noStrike" cap="none" baseline="0" dirty="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But, what does it mean?</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200" b="0" i="0" u="none" strike="noStrike" cap="none" baseline="0" dirty="0" err="1">
                <a:solidFill>
                  <a:schemeClr val="dk1"/>
                </a:solidFill>
                <a:latin typeface="Calibri"/>
                <a:ea typeface="Calibri"/>
                <a:cs typeface="Calibri"/>
                <a:sym typeface="Calibri"/>
              </a:rPr>
              <a:t>.Net</a:t>
            </a:r>
            <a:r>
              <a:rPr lang="en-US" sz="1200" b="0" i="0" u="none" strike="noStrike" cap="none" baseline="0" dirty="0">
                <a:solidFill>
                  <a:schemeClr val="dk1"/>
                </a:solidFill>
                <a:latin typeface="Calibri"/>
                <a:ea typeface="Calibri"/>
                <a:cs typeface="Calibri"/>
                <a:sym typeface="Calibri"/>
              </a:rPr>
              <a:t>, ASP, Java, Ruby, </a:t>
            </a:r>
            <a:r>
              <a:rPr lang="en-US" sz="1200" b="0" i="0" u="none" strike="noStrike" cap="none" baseline="0" dirty="0" err="1">
                <a:solidFill>
                  <a:schemeClr val="dk1"/>
                </a:solidFill>
                <a:latin typeface="Calibri"/>
                <a:ea typeface="Calibri"/>
                <a:cs typeface="Calibri"/>
                <a:sym typeface="Calibri"/>
              </a:rPr>
              <a:t>Redis</a:t>
            </a:r>
            <a:r>
              <a:rPr lang="en-US" sz="1200" b="0" i="0" u="none" strike="noStrike" cap="none" baseline="0" dirty="0">
                <a:solidFill>
                  <a:schemeClr val="dk1"/>
                </a:solidFill>
                <a:latin typeface="Calibri"/>
                <a:ea typeface="Calibri"/>
                <a:cs typeface="Calibri"/>
                <a:sym typeface="Calibri"/>
              </a:rPr>
              <a:t>, </a:t>
            </a:r>
            <a:r>
              <a:rPr lang="en-US" sz="1200" b="0" i="0" u="none" strike="noStrike" cap="none" baseline="0" dirty="0" err="1">
                <a:solidFill>
                  <a:schemeClr val="dk1"/>
                </a:solidFill>
                <a:latin typeface="Calibri"/>
                <a:ea typeface="Calibri"/>
                <a:cs typeface="Calibri"/>
                <a:sym typeface="Calibri"/>
              </a:rPr>
              <a:t>etc</a:t>
            </a:r>
            <a:r>
              <a:rPr lang="en-US" sz="1200" b="0" i="0" u="none" strike="noStrike" cap="none" baseline="0" dirty="0">
                <a:solidFill>
                  <a:schemeClr val="dk1"/>
                </a:solidFill>
                <a:latin typeface="Calibri"/>
                <a:ea typeface="Calibri"/>
                <a:cs typeface="Calibri"/>
                <a:sym typeface="Calibri"/>
              </a:rPr>
              <a:t>  across both the Linux and Windows ecosystem. They are assured that whatever the code up, will run wherever the Ops team chooses to deploy it – Physical, virtual, or cloud – it makes no difference to Docker.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Move applications seamlessly from </a:t>
            </a:r>
            <a:r>
              <a:rPr lang="en-US" sz="1200" b="0" i="0" u="none" strike="noStrike" cap="none" baseline="0" dirty="0" err="1">
                <a:solidFill>
                  <a:schemeClr val="dk1"/>
                </a:solidFill>
                <a:latin typeface="Calibri"/>
                <a:ea typeface="Calibri"/>
                <a:cs typeface="Calibri"/>
                <a:sym typeface="Calibri"/>
              </a:rPr>
              <a:t>dev</a:t>
            </a:r>
            <a:r>
              <a:rPr lang="en-US" sz="1200" b="0" i="0" u="none" strike="noStrike" cap="none" baseline="0" dirty="0">
                <a:solidFill>
                  <a:schemeClr val="dk1"/>
                </a:solidFill>
                <a:latin typeface="Calibri"/>
                <a:ea typeface="Calibri"/>
                <a:cs typeface="Calibri"/>
                <a:sym typeface="Calibri"/>
              </a:rPr>
              <a:t> to test to production. </a:t>
            </a:r>
            <a:endParaRPr sz="1200" b="0" i="0" u="none" strike="noStrike" cap="none" dirty="0">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21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4800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vs instance analogy</a:t>
            </a:r>
          </a:p>
        </p:txBody>
      </p:sp>
      <p:sp>
        <p:nvSpPr>
          <p:cNvPr id="4" name="Slide Number Placeholder 3"/>
          <p:cNvSpPr>
            <a:spLocks noGrp="1"/>
          </p:cNvSpPr>
          <p:nvPr>
            <p:ph type="sldNum" sz="quarter" idx="10"/>
          </p:nvPr>
        </p:nvSpPr>
        <p:spPr/>
        <p:txBody>
          <a:bodyPr/>
          <a:lstStyle/>
          <a:p>
            <a:fld id="{4FC2FA96-E043-47F1-B25A-65CD4606D510}" type="slidenum">
              <a:rPr lang="en-US" smtClean="0"/>
              <a:t>23</a:t>
            </a:fld>
            <a:endParaRPr lang="en-US"/>
          </a:p>
        </p:txBody>
      </p:sp>
    </p:spTree>
    <p:extLst>
      <p:ext uri="{BB962C8B-B14F-4D97-AF65-F5344CB8AC3E}">
        <p14:creationId xmlns:p14="http://schemas.microsoft.com/office/powerpoint/2010/main" val="1868608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Command Line Interface</a:t>
            </a:r>
          </a:p>
        </p:txBody>
      </p:sp>
      <p:sp>
        <p:nvSpPr>
          <p:cNvPr id="4" name="Slide Number Placeholder 3"/>
          <p:cNvSpPr>
            <a:spLocks noGrp="1"/>
          </p:cNvSpPr>
          <p:nvPr>
            <p:ph type="sldNum" sz="quarter" idx="10"/>
          </p:nvPr>
        </p:nvSpPr>
        <p:spPr/>
        <p:txBody>
          <a:bodyPr/>
          <a:lstStyle/>
          <a:p>
            <a:fld id="{4FC2FA96-E043-47F1-B25A-65CD4606D510}" type="slidenum">
              <a:rPr lang="en-US" smtClean="0"/>
              <a:t>25</a:t>
            </a:fld>
            <a:endParaRPr lang="en-US"/>
          </a:p>
        </p:txBody>
      </p:sp>
    </p:spTree>
    <p:extLst>
      <p:ext uri="{BB962C8B-B14F-4D97-AF65-F5344CB8AC3E}">
        <p14:creationId xmlns:p14="http://schemas.microsoft.com/office/powerpoint/2010/main" val="2888732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Title and Content - White">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14" name="Shape 214"/>
          <p:cNvSpPr txBox="1">
            <a:spLocks noGrp="1"/>
          </p:cNvSpPr>
          <p:nvPr>
            <p:ph type="body" idx="1"/>
          </p:nvPr>
        </p:nvSpPr>
        <p:spPr>
          <a:xfrm>
            <a:off x="304800" y="1126767"/>
            <a:ext cx="11582400" cy="5050196"/>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accent6"/>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accent6"/>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accent6"/>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accent6"/>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7"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937850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4_Title - White">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6"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50510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 Title and Content - White">
    <p:spTree>
      <p:nvGrpSpPr>
        <p:cNvPr id="1" name="Shape 221"/>
        <p:cNvGrpSpPr/>
        <p:nvPr/>
      </p:nvGrpSpPr>
      <p:grpSpPr>
        <a:xfrm>
          <a:off x="0" y="0"/>
          <a:ext cx="0" cy="0"/>
          <a:chOff x="0" y="0"/>
          <a:chExt cx="0" cy="0"/>
        </a:xfrm>
      </p:grpSpPr>
      <p:sp>
        <p:nvSpPr>
          <p:cNvPr id="223" name="Shape 223"/>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24" name="Shape 224"/>
          <p:cNvSpPr txBox="1">
            <a:spLocks noGrp="1"/>
          </p:cNvSpPr>
          <p:nvPr>
            <p:ph type="body" idx="1"/>
          </p:nvPr>
        </p:nvSpPr>
        <p:spPr>
          <a:xfrm>
            <a:off x="304800" y="1825625"/>
            <a:ext cx="11582400" cy="4351339"/>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accent6"/>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accent6"/>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accent6"/>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accent6"/>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5" name="Shape 225"/>
          <p:cNvSpPr txBox="1">
            <a:spLocks noGrp="1"/>
          </p:cNvSpPr>
          <p:nvPr>
            <p:ph type="body" idx="2"/>
          </p:nvPr>
        </p:nvSpPr>
        <p:spPr>
          <a:xfrm>
            <a:off x="304800" y="1022350"/>
            <a:ext cx="11582400" cy="624415"/>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accent6"/>
              </a:buClr>
              <a:buFont typeface="Arial"/>
              <a:buNone/>
              <a:defRPr sz="2800"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8"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2117202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5_Title Slide">
    <p:spTree>
      <p:nvGrpSpPr>
        <p:cNvPr id="1" name="Shape 227"/>
        <p:cNvGrpSpPr/>
        <p:nvPr/>
      </p:nvGrpSpPr>
      <p:grpSpPr>
        <a:xfrm>
          <a:off x="0" y="0"/>
          <a:ext cx="0" cy="0"/>
          <a:chOff x="0" y="0"/>
          <a:chExt cx="0" cy="0"/>
        </a:xfrm>
      </p:grpSpPr>
      <p:sp>
        <p:nvSpPr>
          <p:cNvPr id="228" name="Shape 228"/>
          <p:cNvSpPr/>
          <p:nvPr/>
        </p:nvSpPr>
        <p:spPr>
          <a:xfrm>
            <a:off x="0" y="1"/>
            <a:ext cx="12192000" cy="5478271"/>
          </a:xfrm>
          <a:prstGeom prst="rect">
            <a:avLst/>
          </a:prstGeom>
          <a:gradFill>
            <a:gsLst>
              <a:gs pos="0">
                <a:schemeClr val="accent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1" i="0" u="none" strike="noStrike" cap="none">
              <a:solidFill>
                <a:schemeClr val="lt1"/>
              </a:solidFill>
              <a:latin typeface="Arial"/>
              <a:ea typeface="Arial"/>
              <a:cs typeface="Arial"/>
              <a:sym typeface="Arial"/>
            </a:endParaRPr>
          </a:p>
        </p:txBody>
      </p:sp>
      <p:pic>
        <p:nvPicPr>
          <p:cNvPr id="229" name="Shape 229"/>
          <p:cNvPicPr preferRelativeResize="0"/>
          <p:nvPr/>
        </p:nvPicPr>
        <p:blipFill rotWithShape="1">
          <a:blip r:embed="rId2">
            <a:alphaModFix/>
          </a:blip>
          <a:srcRect l="1528" t="1342" b="2667"/>
          <a:stretch/>
        </p:blipFill>
        <p:spPr>
          <a:xfrm>
            <a:off x="1" y="1"/>
            <a:ext cx="5567999" cy="6857999"/>
          </a:xfrm>
          <a:prstGeom prst="rect">
            <a:avLst/>
          </a:prstGeom>
          <a:noFill/>
          <a:ln>
            <a:noFill/>
          </a:ln>
        </p:spPr>
      </p:pic>
      <p:sp>
        <p:nvSpPr>
          <p:cNvPr id="230" name="Shape 230"/>
          <p:cNvSpPr txBox="1">
            <a:spLocks noGrp="1"/>
          </p:cNvSpPr>
          <p:nvPr>
            <p:ph type="body" idx="1"/>
          </p:nvPr>
        </p:nvSpPr>
        <p:spPr>
          <a:xfrm>
            <a:off x="914400" y="1764482"/>
            <a:ext cx="9903883" cy="156633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Arial"/>
              <a:buNone/>
              <a:defRPr sz="5333"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1" name="Shape 231"/>
          <p:cNvSpPr txBox="1">
            <a:spLocks noGrp="1"/>
          </p:cNvSpPr>
          <p:nvPr>
            <p:ph type="body" idx="2"/>
          </p:nvPr>
        </p:nvSpPr>
        <p:spPr>
          <a:xfrm>
            <a:off x="914400" y="3655591"/>
            <a:ext cx="9903883" cy="653036"/>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accent1"/>
              </a:buClr>
              <a:buFont typeface="Arial"/>
              <a:buNone/>
              <a:defRPr sz="2667" b="0" i="0" u="none" strike="noStrike" cap="none">
                <a:solidFill>
                  <a:schemeClr val="bg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dirty="0"/>
          </a:p>
        </p:txBody>
      </p:sp>
      <p:pic>
        <p:nvPicPr>
          <p:cNvPr id="232" name="Shape 232"/>
          <p:cNvPicPr preferRelativeResize="0"/>
          <p:nvPr/>
        </p:nvPicPr>
        <p:blipFill rotWithShape="1">
          <a:blip r:embed="rId3">
            <a:alphaModFix/>
          </a:blip>
          <a:srcRect/>
          <a:stretch/>
        </p:blipFill>
        <p:spPr>
          <a:xfrm>
            <a:off x="10924032" y="5768101"/>
            <a:ext cx="963168" cy="805371"/>
          </a:xfrm>
          <a:prstGeom prst="rect">
            <a:avLst/>
          </a:prstGeom>
          <a:noFill/>
          <a:ln>
            <a:noFill/>
          </a:ln>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4400" y="5919893"/>
            <a:ext cx="3061260" cy="653579"/>
          </a:xfrm>
          <a:prstGeom prst="rect">
            <a:avLst/>
          </a:prstGeom>
        </p:spPr>
      </p:pic>
    </p:spTree>
    <p:extLst>
      <p:ext uri="{BB962C8B-B14F-4D97-AF65-F5344CB8AC3E}">
        <p14:creationId xmlns:p14="http://schemas.microsoft.com/office/powerpoint/2010/main" val="187868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Title and Content - Blue">
    <p:spTree>
      <p:nvGrpSpPr>
        <p:cNvPr id="1" name="Shape 244"/>
        <p:cNvGrpSpPr/>
        <p:nvPr/>
      </p:nvGrpSpPr>
      <p:grpSpPr>
        <a:xfrm>
          <a:off x="0" y="0"/>
          <a:ext cx="0" cy="0"/>
          <a:chOff x="0" y="0"/>
          <a:chExt cx="0" cy="0"/>
        </a:xfrm>
      </p:grpSpPr>
      <p:sp>
        <p:nvSpPr>
          <p:cNvPr id="245" name="Shape 245"/>
          <p:cNvSpPr/>
          <p:nvPr/>
        </p:nvSpPr>
        <p:spPr>
          <a:xfrm>
            <a:off x="0" y="1"/>
            <a:ext cx="12192000" cy="6857999"/>
          </a:xfrm>
          <a:prstGeom prst="rect">
            <a:avLst/>
          </a:prstGeom>
          <a:gradFill>
            <a:gsLst>
              <a:gs pos="0">
                <a:srgbClr val="116B9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0" i="0" u="none" strike="noStrike" cap="none">
              <a:solidFill>
                <a:schemeClr val="lt1"/>
              </a:solidFill>
              <a:latin typeface="Arial"/>
              <a:ea typeface="Arial"/>
              <a:cs typeface="Arial"/>
              <a:sym typeface="Arial"/>
            </a:endParaRPr>
          </a:p>
        </p:txBody>
      </p:sp>
      <p:sp>
        <p:nvSpPr>
          <p:cNvPr id="247" name="Shape 247"/>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48" name="Shape 248"/>
          <p:cNvSpPr txBox="1">
            <a:spLocks noGrp="1"/>
          </p:cNvSpPr>
          <p:nvPr>
            <p:ph type="body" idx="1"/>
          </p:nvPr>
        </p:nvSpPr>
        <p:spPr>
          <a:xfrm>
            <a:off x="304800" y="1116376"/>
            <a:ext cx="11582400" cy="5060587"/>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lt1"/>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lt1"/>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lt1"/>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lt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dirty="0"/>
          </a:p>
        </p:txBody>
      </p:sp>
      <p:pic>
        <p:nvPicPr>
          <p:cNvPr id="249" name="Shape 249"/>
          <p:cNvPicPr preferRelativeResize="0"/>
          <p:nvPr/>
        </p:nvPicPr>
        <p:blipFill rotWithShape="1">
          <a:blip r:embed="rId2">
            <a:alphaModFix/>
          </a:blip>
          <a:srcRect/>
          <a:stretch/>
        </p:blipFill>
        <p:spPr>
          <a:xfrm>
            <a:off x="10779487" y="6425962"/>
            <a:ext cx="1039980" cy="229209"/>
          </a:xfrm>
          <a:prstGeom prst="rect">
            <a:avLst/>
          </a:prstGeom>
          <a:noFill/>
          <a:ln>
            <a:noFill/>
          </a:ln>
        </p:spPr>
      </p:pic>
      <p:pic>
        <p:nvPicPr>
          <p:cNvPr id="7" name="Picture 6"/>
          <p:cNvPicPr>
            <a:picLocks noChangeAspect="1"/>
          </p:cNvPicPr>
          <p:nvPr userDrawn="1"/>
        </p:nvPicPr>
        <p:blipFill>
          <a:blip r:embed="rId3">
            <a:clrChange>
              <a:clrFrom>
                <a:srgbClr val="3AA5F2"/>
              </a:clrFrom>
              <a:clrTo>
                <a:srgbClr val="3AA5F2">
                  <a:alpha val="0"/>
                </a:srgbClr>
              </a:clrTo>
            </a:clrChange>
          </a:blip>
          <a:stretch>
            <a:fillRect/>
          </a:stretch>
        </p:blipFill>
        <p:spPr>
          <a:xfrm>
            <a:off x="304800" y="6355824"/>
            <a:ext cx="1107713" cy="322101"/>
          </a:xfrm>
          <a:prstGeom prst="rect">
            <a:avLst/>
          </a:prstGeom>
        </p:spPr>
      </p:pic>
    </p:spTree>
    <p:extLst>
      <p:ext uri="{BB962C8B-B14F-4D97-AF65-F5344CB8AC3E}">
        <p14:creationId xmlns:p14="http://schemas.microsoft.com/office/powerpoint/2010/main" val="599259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Title and Content - Blue">
    <p:spTree>
      <p:nvGrpSpPr>
        <p:cNvPr id="1" name="Shape 255"/>
        <p:cNvGrpSpPr/>
        <p:nvPr/>
      </p:nvGrpSpPr>
      <p:grpSpPr>
        <a:xfrm>
          <a:off x="0" y="0"/>
          <a:ext cx="0" cy="0"/>
          <a:chOff x="0" y="0"/>
          <a:chExt cx="0" cy="0"/>
        </a:xfrm>
      </p:grpSpPr>
      <p:sp>
        <p:nvSpPr>
          <p:cNvPr id="256" name="Shape 256"/>
          <p:cNvSpPr/>
          <p:nvPr/>
        </p:nvSpPr>
        <p:spPr>
          <a:xfrm>
            <a:off x="0" y="1"/>
            <a:ext cx="12192000" cy="6857999"/>
          </a:xfrm>
          <a:prstGeom prst="rect">
            <a:avLst/>
          </a:prstGeom>
          <a:gradFill>
            <a:gsLst>
              <a:gs pos="0">
                <a:srgbClr val="116B9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0" i="0" u="none" strike="noStrike" cap="none">
              <a:solidFill>
                <a:schemeClr val="lt1"/>
              </a:solidFill>
              <a:latin typeface="Arial"/>
              <a:ea typeface="Arial"/>
              <a:cs typeface="Arial"/>
              <a:sym typeface="Arial"/>
            </a:endParaRPr>
          </a:p>
        </p:txBody>
      </p:sp>
      <p:sp>
        <p:nvSpPr>
          <p:cNvPr id="258" name="Shape 258"/>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59" name="Shape 259"/>
          <p:cNvSpPr txBox="1">
            <a:spLocks noGrp="1"/>
          </p:cNvSpPr>
          <p:nvPr>
            <p:ph type="body" idx="1"/>
          </p:nvPr>
        </p:nvSpPr>
        <p:spPr>
          <a:xfrm>
            <a:off x="304800" y="1022350"/>
            <a:ext cx="11582400" cy="624415"/>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2800"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60" name="Shape 260"/>
          <p:cNvPicPr preferRelativeResize="0"/>
          <p:nvPr/>
        </p:nvPicPr>
        <p:blipFill rotWithShape="1">
          <a:blip r:embed="rId2">
            <a:alphaModFix/>
          </a:blip>
          <a:srcRect/>
          <a:stretch/>
        </p:blipFill>
        <p:spPr>
          <a:xfrm>
            <a:off x="10779487" y="6425962"/>
            <a:ext cx="1039980" cy="229209"/>
          </a:xfrm>
          <a:prstGeom prst="rect">
            <a:avLst/>
          </a:prstGeom>
          <a:noFill/>
          <a:ln>
            <a:noFill/>
          </a:ln>
        </p:spPr>
      </p:pic>
      <p:pic>
        <p:nvPicPr>
          <p:cNvPr id="8" name="Picture 7"/>
          <p:cNvPicPr>
            <a:picLocks noChangeAspect="1"/>
          </p:cNvPicPr>
          <p:nvPr userDrawn="1"/>
        </p:nvPicPr>
        <p:blipFill>
          <a:blip r:embed="rId3">
            <a:clrChange>
              <a:clrFrom>
                <a:srgbClr val="3AA5F2"/>
              </a:clrFrom>
              <a:clrTo>
                <a:srgbClr val="3AA5F2">
                  <a:alpha val="0"/>
                </a:srgbClr>
              </a:clrTo>
            </a:clrChange>
          </a:blip>
          <a:stretch>
            <a:fillRect/>
          </a:stretch>
        </p:blipFill>
        <p:spPr>
          <a:xfrm>
            <a:off x="304800" y="6355824"/>
            <a:ext cx="1107713" cy="322101"/>
          </a:xfrm>
          <a:prstGeom prst="rect">
            <a:avLst/>
          </a:prstGeom>
        </p:spPr>
      </p:pic>
    </p:spTree>
    <p:extLst>
      <p:ext uri="{BB962C8B-B14F-4D97-AF65-F5344CB8AC3E}">
        <p14:creationId xmlns:p14="http://schemas.microsoft.com/office/powerpoint/2010/main" val="18485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39214"/>
            <a:ext cx="10515600" cy="667609"/>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9F3E739-D457-46E5-B626-C9B182A007EE}" type="datetimeFigureOut">
              <a:rPr lang="en-US" smtClean="0"/>
              <a:pPr/>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767543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9F3E739-D457-46E5-B626-C9B182A007EE}" type="datetimeFigureOut">
              <a:rPr lang="en-US" smtClean="0"/>
              <a:pPr/>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456342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0"/>
        <p:cNvGrpSpPr/>
        <p:nvPr/>
      </p:nvGrpSpPr>
      <p:grpSpPr>
        <a:xfrm>
          <a:off x="0" y="0"/>
          <a:ext cx="0" cy="0"/>
          <a:chOff x="0" y="0"/>
          <a:chExt cx="0" cy="0"/>
        </a:xfrm>
      </p:grpSpPr>
      <p:sp>
        <p:nvSpPr>
          <p:cNvPr id="211" name="Shape 211"/>
          <p:cNvSpPr txBox="1">
            <a:spLocks noGrp="1"/>
          </p:cNvSpPr>
          <p:nvPr>
            <p:ph type="dt" idx="10"/>
          </p:nvPr>
        </p:nvSpPr>
        <p:spPr>
          <a:xfrm>
            <a:off x="838200" y="6356349"/>
            <a:ext cx="2743197" cy="365123"/>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Calibri"/>
              <a:buNone/>
              <a:defRPr sz="1200" b="0" i="0" u="none" strike="noStrike" cap="none">
                <a:solidFill>
                  <a:srgbClr val="888888"/>
                </a:solidFill>
                <a:latin typeface="Calibri"/>
                <a:ea typeface="Calibri"/>
                <a:cs typeface="Calibri"/>
                <a:sym typeface="Calibri"/>
              </a:defRPr>
            </a:lvl1pPr>
            <a:lvl2pPr marL="457159" marR="0" lvl="1"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2pPr>
            <a:lvl3pPr marL="914317" marR="0" lvl="2"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3pPr>
            <a:lvl4pPr marL="1371475" marR="0" lvl="3"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4pPr>
            <a:lvl5pPr marL="1828634" marR="0" lvl="4"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5pPr>
            <a:lvl6pPr marL="2285794" marR="0" lvl="5"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6pPr>
            <a:lvl7pPr marL="2742951" marR="0" lvl="6"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7pPr>
            <a:lvl8pPr marL="3200111" marR="0" lvl="7"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8pPr>
            <a:lvl9pPr marL="3657269" marR="0" lvl="8"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ftr" idx="11"/>
          </p:nvPr>
        </p:nvSpPr>
        <p:spPr>
          <a:xfrm>
            <a:off x="4038602" y="6356349"/>
            <a:ext cx="4114799" cy="365123"/>
          </a:xfrm>
          <a:prstGeom prst="rect">
            <a:avLst/>
          </a:prstGeom>
          <a:noFill/>
          <a:ln>
            <a:noFill/>
          </a:ln>
        </p:spPr>
        <p:txBody>
          <a:bodyPr lIns="91425" tIns="91425" rIns="91425" bIns="91425" anchor="ctr" anchorCtr="0"/>
          <a:lstStyle>
            <a:lvl1pPr marL="0" marR="0" lvl="0" indent="0" algn="ctr" rtl="0">
              <a:spcBef>
                <a:spcPts val="0"/>
              </a:spcBef>
              <a:buClr>
                <a:srgbClr val="888888"/>
              </a:buClr>
              <a:buFont typeface="Calibri"/>
              <a:buNone/>
              <a:defRPr sz="1200" b="0" i="0" u="none" strike="noStrike" cap="none">
                <a:solidFill>
                  <a:srgbClr val="888888"/>
                </a:solidFill>
                <a:latin typeface="Calibri"/>
                <a:ea typeface="Calibri"/>
                <a:cs typeface="Calibri"/>
                <a:sym typeface="Calibri"/>
              </a:defRPr>
            </a:lvl1pPr>
            <a:lvl2pPr marL="457159" marR="0" lvl="1"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2pPr>
            <a:lvl3pPr marL="914317" marR="0" lvl="2"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3pPr>
            <a:lvl4pPr marL="1371475" marR="0" lvl="3"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4pPr>
            <a:lvl5pPr marL="1828634" marR="0" lvl="4"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5pPr>
            <a:lvl6pPr marL="2285794" marR="0" lvl="5"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6pPr>
            <a:lvl7pPr marL="2742951" marR="0" lvl="6"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7pPr>
            <a:lvl8pPr marL="3200111" marR="0" lvl="7"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8pPr>
            <a:lvl9pPr marL="3657269" marR="0" lvl="8"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9pPr>
          </a:lstStyle>
          <a:p>
            <a:endParaRPr/>
          </a:p>
        </p:txBody>
      </p:sp>
      <p:sp>
        <p:nvSpPr>
          <p:cNvPr id="213" name="Shape 213"/>
          <p:cNvSpPr txBox="1">
            <a:spLocks noGrp="1"/>
          </p:cNvSpPr>
          <p:nvPr>
            <p:ph type="sldNum" idx="12"/>
          </p:nvPr>
        </p:nvSpPr>
        <p:spPr>
          <a:xfrm>
            <a:off x="8610600" y="6356349"/>
            <a:ext cx="2743197" cy="365123"/>
          </a:xfrm>
          <a:prstGeom prst="rect">
            <a:avLst/>
          </a:prstGeom>
          <a:noFill/>
          <a:ln>
            <a:noFill/>
          </a:ln>
        </p:spPr>
        <p:txBody>
          <a:bodyPr lIns="68575" tIns="34275" rIns="68575" bIns="34275" anchor="ctr" anchorCtr="0">
            <a:noAutofit/>
          </a:bodyPr>
          <a:lstStyle/>
          <a:p>
            <a:pPr algn="r">
              <a:buClr>
                <a:srgbClr val="888888"/>
              </a:buClr>
              <a:buSzPct val="25000"/>
            </a:pPr>
            <a:fld id="{00000000-1234-1234-1234-123412341234}" type="slidenum">
              <a:rPr lang="en" sz="1200" smtClean="0">
                <a:solidFill>
                  <a:srgbClr val="888888"/>
                </a:solidFill>
                <a:latin typeface="Calibri"/>
                <a:ea typeface="Calibri"/>
                <a:cs typeface="Calibri"/>
                <a:sym typeface="Calibri"/>
              </a:rPr>
              <a:pPr algn="r">
                <a:buClr>
                  <a:srgbClr val="888888"/>
                </a:buCl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99009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4"/>
        <p:cNvGrpSpPr/>
        <p:nvPr/>
      </p:nvGrpSpPr>
      <p:grpSpPr>
        <a:xfrm>
          <a:off x="0" y="0"/>
          <a:ext cx="0" cy="0"/>
          <a:chOff x="0" y="0"/>
          <a:chExt cx="0" cy="0"/>
        </a:xfrm>
      </p:grpSpPr>
    </p:spTree>
    <p:extLst>
      <p:ext uri="{BB962C8B-B14F-4D97-AF65-F5344CB8AC3E}">
        <p14:creationId xmlns:p14="http://schemas.microsoft.com/office/powerpoint/2010/main" val="1412274251"/>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1" r:id="rId5"/>
    <p:sldLayoutId id="2147483673" r:id="rId6"/>
    <p:sldLayoutId id="2147483674" r:id="rId7"/>
    <p:sldLayoutId id="2147483675" r:id="rId8"/>
    <p:sldLayoutId id="214748367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45.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47.jpeg"/><Relationship Id="rId10" Type="http://schemas.openxmlformats.org/officeDocument/2006/relationships/image" Target="../media/image27.png"/><Relationship Id="rId4" Type="http://schemas.openxmlformats.org/officeDocument/2006/relationships/image" Target="../media/image46.png"/><Relationship Id="rId9" Type="http://schemas.openxmlformats.org/officeDocument/2006/relationships/image" Target="../media/image26.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50.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57.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en.wikipedia.org/wiki/UnionFS"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Docker 101</a:t>
            </a:r>
          </a:p>
        </p:txBody>
      </p:sp>
      <p:sp>
        <p:nvSpPr>
          <p:cNvPr id="3" name="Text Placeholder 2"/>
          <p:cNvSpPr>
            <a:spLocks noGrp="1"/>
          </p:cNvSpPr>
          <p:nvPr>
            <p:ph type="body" idx="2"/>
          </p:nvPr>
        </p:nvSpPr>
        <p:spPr/>
        <p:txBody>
          <a:bodyPr/>
          <a:lstStyle/>
          <a:p>
            <a:r>
              <a:rPr lang="en-US" dirty="0"/>
              <a:t>Michael Simons (</a:t>
            </a:r>
            <a:r>
              <a:rPr lang="en-US" dirty="0" err="1"/>
              <a:t>msimons</a:t>
            </a:r>
            <a:r>
              <a:rPr lang="en-US" dirty="0"/>
              <a:t>)</a:t>
            </a:r>
          </a:p>
        </p:txBody>
      </p:sp>
    </p:spTree>
    <p:extLst>
      <p:ext uri="{BB962C8B-B14F-4D97-AF65-F5344CB8AC3E}">
        <p14:creationId xmlns:p14="http://schemas.microsoft.com/office/powerpoint/2010/main" val="1036632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474" y="1240729"/>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7554" y="1242151"/>
            <a:ext cx="1086049" cy="89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29522" y="1112922"/>
            <a:ext cx="1064026" cy="11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71671" y="110037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76449" y="1098782"/>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34987" y="5642149"/>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56889" y="5543523"/>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98734" y="5185990"/>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98246" y="5691525"/>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10998" y="5583016"/>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12867" y="5615021"/>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02767" y="5616421"/>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8165634" y="1104690"/>
            <a:ext cx="1276514" cy="1276514"/>
          </a:xfrm>
          <a:prstGeom prst="rect">
            <a:avLst/>
          </a:prstGeom>
        </p:spPr>
      </p:pic>
      <p:sp>
        <p:nvSpPr>
          <p:cNvPr id="17" name="TextBox 16"/>
          <p:cNvSpPr txBox="1"/>
          <p:nvPr/>
        </p:nvSpPr>
        <p:spPr>
          <a:xfrm rot="16200000">
            <a:off x="-609096" y="2263663"/>
            <a:ext cx="2186264" cy="369332"/>
          </a:xfrm>
          <a:prstGeom prst="rect">
            <a:avLst/>
          </a:prstGeom>
          <a:noFill/>
        </p:spPr>
        <p:txBody>
          <a:bodyPr wrap="square" rtlCol="0">
            <a:spAutoFit/>
          </a:bodyPr>
          <a:lstStyle/>
          <a:p>
            <a:pPr algn="ctr"/>
            <a:r>
              <a:rPr lang="en-US" dirty="0"/>
              <a:t>Multiplicity of Goods</a:t>
            </a:r>
          </a:p>
        </p:txBody>
      </p:sp>
      <p:sp>
        <p:nvSpPr>
          <p:cNvPr id="18" name="TextBox 17"/>
          <p:cNvSpPr txBox="1"/>
          <p:nvPr/>
        </p:nvSpPr>
        <p:spPr>
          <a:xfrm rot="16200000">
            <a:off x="-612342" y="4765538"/>
            <a:ext cx="2186264" cy="923330"/>
          </a:xfrm>
          <a:prstGeom prst="rect">
            <a:avLst/>
          </a:prstGeom>
          <a:noFill/>
        </p:spPr>
        <p:txBody>
          <a:bodyPr wrap="square" rtlCol="0">
            <a:spAutoFit/>
          </a:bodyPr>
          <a:lstStyle/>
          <a:p>
            <a:pPr algn="ctr"/>
            <a:r>
              <a:rPr lang="en-US" dirty="0"/>
              <a:t>Multiplicity of methods for transporting/storing</a:t>
            </a:r>
          </a:p>
        </p:txBody>
      </p:sp>
      <p:sp>
        <p:nvSpPr>
          <p:cNvPr id="19" name="TextBox 18"/>
          <p:cNvSpPr txBox="1"/>
          <p:nvPr/>
        </p:nvSpPr>
        <p:spPr>
          <a:xfrm rot="5400000">
            <a:off x="10428010" y="1708754"/>
            <a:ext cx="2186264" cy="1200329"/>
          </a:xfrm>
          <a:prstGeom prst="rect">
            <a:avLst/>
          </a:prstGeom>
          <a:noFill/>
        </p:spPr>
        <p:txBody>
          <a:bodyPr wrap="square" rtlCol="0">
            <a:spAutoFit/>
          </a:bodyPr>
          <a:lstStyle/>
          <a:p>
            <a:pPr algn="ctr"/>
            <a:r>
              <a:rPr lang="en-US" dirty="0"/>
              <a:t>Do I worry about how goods interact (e.g. coffee beans next to spices)</a:t>
            </a:r>
          </a:p>
        </p:txBody>
      </p:sp>
      <p:sp>
        <p:nvSpPr>
          <p:cNvPr id="22" name="TextBox 21"/>
          <p:cNvSpPr txBox="1"/>
          <p:nvPr/>
        </p:nvSpPr>
        <p:spPr>
          <a:xfrm rot="5400000">
            <a:off x="10176332" y="4470788"/>
            <a:ext cx="2477784" cy="1200329"/>
          </a:xfrm>
          <a:prstGeom prst="rect">
            <a:avLst/>
          </a:prstGeom>
          <a:noFill/>
        </p:spPr>
        <p:txBody>
          <a:bodyPr wrap="square" rtlCol="0">
            <a:spAutoFit/>
          </a:bodyPr>
          <a:lstStyle/>
          <a:p>
            <a:pPr algn="ctr"/>
            <a:r>
              <a:rPr lang="en-US" dirty="0"/>
              <a:t>Can I transport quickly and smoothly</a:t>
            </a:r>
          </a:p>
          <a:p>
            <a:pPr algn="ctr"/>
            <a:r>
              <a:rPr lang="en-US" dirty="0"/>
              <a:t>(e.g. from boat to train to truck)</a:t>
            </a:r>
          </a:p>
        </p:txBody>
      </p:sp>
      <p:sp>
        <p:nvSpPr>
          <p:cNvPr id="26" name="Title 1"/>
          <p:cNvSpPr>
            <a:spLocks noGrp="1"/>
          </p:cNvSpPr>
          <p:nvPr>
            <p:ph type="title"/>
          </p:nvPr>
        </p:nvSpPr>
        <p:spPr/>
        <p:txBody>
          <a:bodyPr>
            <a:normAutofit fontScale="90000"/>
          </a:bodyPr>
          <a:lstStyle/>
          <a:p>
            <a:r>
              <a:rPr lang="en-US" dirty="0"/>
              <a:t>Solution: Intermodal Shipping Container</a:t>
            </a:r>
          </a:p>
        </p:txBody>
      </p:sp>
      <p:pic>
        <p:nvPicPr>
          <p:cNvPr id="3" name="Picture 2"/>
          <p:cNvPicPr>
            <a:picLocks noChangeAspect="1"/>
          </p:cNvPicPr>
          <p:nvPr/>
        </p:nvPicPr>
        <p:blipFill>
          <a:blip r:embed="rId16" cstate="print"/>
          <a:stretch>
            <a:fillRect/>
          </a:stretch>
        </p:blipFill>
        <p:spPr>
          <a:xfrm>
            <a:off x="3918526" y="3032185"/>
            <a:ext cx="3735397" cy="1760605"/>
          </a:xfrm>
          <a:prstGeom prst="rect">
            <a:avLst/>
          </a:prstGeom>
        </p:spPr>
      </p:pic>
      <p:cxnSp>
        <p:nvCxnSpPr>
          <p:cNvPr id="27" name="Straight Arrow Connector 26"/>
          <p:cNvCxnSpPr/>
          <p:nvPr/>
        </p:nvCxnSpPr>
        <p:spPr>
          <a:xfrm rot="18900000" flipV="1">
            <a:off x="6671416" y="2512557"/>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3612175" y="2561074"/>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7323245" y="3713888"/>
            <a:ext cx="3400803" cy="1323439"/>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…in between, can be loaded and unloaded, stacked, transported efficiently over long distances, and transferred from one mode of transport to another</a:t>
            </a:r>
            <a:endParaRPr lang="en-US" sz="1600" b="1" dirty="0">
              <a:solidFill>
                <a:schemeClr val="bg1"/>
              </a:solidFill>
            </a:endParaRPr>
          </a:p>
        </p:txBody>
      </p:sp>
      <p:sp>
        <p:nvSpPr>
          <p:cNvPr id="31" name="Rectangle 30"/>
          <p:cNvSpPr/>
          <p:nvPr/>
        </p:nvSpPr>
        <p:spPr>
          <a:xfrm>
            <a:off x="819151" y="2367640"/>
            <a:ext cx="3067050"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 standard container that is loaded with virtually any goods, and stays sealed until it reaches final delivery.</a:t>
            </a:r>
            <a:endParaRPr lang="en-US" sz="1600" b="1" dirty="0">
              <a:solidFill>
                <a:schemeClr val="bg1"/>
              </a:solidFill>
            </a:endParaRPr>
          </a:p>
        </p:txBody>
      </p:sp>
      <p:cxnSp>
        <p:nvCxnSpPr>
          <p:cNvPr id="24" name="Straight Arrow Connector 23"/>
          <p:cNvCxnSpPr/>
          <p:nvPr/>
        </p:nvCxnSpPr>
        <p:spPr>
          <a:xfrm rot="2700000">
            <a:off x="6367004" y="503950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3797638" y="508929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7003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dirty="0"/>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dirty="0"/>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4" cstate="print"/>
          <a:stretch>
            <a:fillRect/>
          </a:stretch>
        </p:blipFill>
        <p:spPr>
          <a:xfrm>
            <a:off x="1353422" y="5040232"/>
            <a:ext cx="645018" cy="645018"/>
          </a:xfrm>
          <a:prstGeom prst="rect">
            <a:avLst/>
          </a:prstGeom>
        </p:spPr>
      </p:pic>
      <p:pic>
        <p:nvPicPr>
          <p:cNvPr id="1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286369"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 name="Title 1"/>
          <p:cNvSpPr>
            <a:spLocks noGrp="1"/>
          </p:cNvSpPr>
          <p:nvPr>
            <p:ph type="title"/>
          </p:nvPr>
        </p:nvSpPr>
        <p:spPr/>
        <p:txBody>
          <a:bodyPr>
            <a:normAutofit fontScale="90000"/>
          </a:bodyPr>
          <a:lstStyle/>
          <a:p>
            <a:r>
              <a:rPr lang="en-US" dirty="0"/>
              <a:t>This eliminated the NXN problem…</a:t>
            </a:r>
          </a:p>
        </p:txBody>
      </p:sp>
      <p:sp>
        <p:nvSpPr>
          <p:cNvPr id="2" name="Rectangle 1"/>
          <p:cNvSpPr/>
          <p:nvPr/>
        </p:nvSpPr>
        <p:spPr>
          <a:xfrm>
            <a:off x="2433702" y="1143464"/>
            <a:ext cx="9410711" cy="369332"/>
          </a:xfrm>
          <a:prstGeom prst="rect">
            <a:avLst/>
          </a:prstGeom>
          <a:solidFill>
            <a:schemeClr val="bg1"/>
          </a:solidFill>
        </p:spPr>
        <p:txBody>
          <a:bodyPr wrap="square">
            <a:spAutoFit/>
          </a:bodyPr>
          <a:lstStyle/>
          <a:p>
            <a:endParaRPr lang="en-US" dirty="0"/>
          </a:p>
        </p:txBody>
      </p:sp>
      <p:pic>
        <p:nvPicPr>
          <p:cNvPr id="2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97841"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09313"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4"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20785"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5"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32257"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6"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43729"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55203"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3" name="Group 2"/>
          <p:cNvGrpSpPr/>
          <p:nvPr/>
        </p:nvGrpSpPr>
        <p:grpSpPr>
          <a:xfrm>
            <a:off x="2312644" y="4445866"/>
            <a:ext cx="7707525" cy="489275"/>
            <a:chOff x="2312644" y="4445866"/>
            <a:chExt cx="7707525" cy="489275"/>
          </a:xfrm>
        </p:grpSpPr>
        <p:pic>
          <p:nvPicPr>
            <p:cNvPr id="2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4"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36" name="Group 35"/>
          <p:cNvGrpSpPr/>
          <p:nvPr/>
        </p:nvGrpSpPr>
        <p:grpSpPr>
          <a:xfrm>
            <a:off x="2307386" y="3715390"/>
            <a:ext cx="7707525" cy="489275"/>
            <a:chOff x="2312644" y="4445866"/>
            <a:chExt cx="7707525" cy="489275"/>
          </a:xfrm>
        </p:grpSpPr>
        <p:pic>
          <p:nvPicPr>
            <p:cNvPr id="3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4" name="Group 43"/>
          <p:cNvGrpSpPr/>
          <p:nvPr/>
        </p:nvGrpSpPr>
        <p:grpSpPr>
          <a:xfrm>
            <a:off x="2302129" y="3016448"/>
            <a:ext cx="7707525" cy="489275"/>
            <a:chOff x="2312644" y="4445866"/>
            <a:chExt cx="7707525" cy="489275"/>
          </a:xfrm>
        </p:grpSpPr>
        <p:pic>
          <p:nvPicPr>
            <p:cNvPr id="45"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6"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8" name="Group 57"/>
          <p:cNvGrpSpPr/>
          <p:nvPr/>
        </p:nvGrpSpPr>
        <p:grpSpPr>
          <a:xfrm>
            <a:off x="2286364" y="2259701"/>
            <a:ext cx="7707525" cy="489275"/>
            <a:chOff x="2312644" y="4445866"/>
            <a:chExt cx="7707525" cy="489275"/>
          </a:xfrm>
        </p:grpSpPr>
        <p:pic>
          <p:nvPicPr>
            <p:cNvPr id="5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4"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5"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66" name="Group 65"/>
          <p:cNvGrpSpPr/>
          <p:nvPr/>
        </p:nvGrpSpPr>
        <p:grpSpPr>
          <a:xfrm>
            <a:off x="2328405" y="1544992"/>
            <a:ext cx="7707525" cy="489275"/>
            <a:chOff x="2312644" y="4445866"/>
            <a:chExt cx="7707525" cy="489275"/>
          </a:xfrm>
        </p:grpSpPr>
        <p:pic>
          <p:nvPicPr>
            <p:cNvPr id="6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01194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and spawned an Intermodal Shipping Container Ecosystem</a:t>
            </a:r>
          </a:p>
        </p:txBody>
      </p:sp>
      <p:pic>
        <p:nvPicPr>
          <p:cNvPr id="3" name="Picture 2"/>
          <p:cNvPicPr>
            <a:picLocks noChangeAspect="1"/>
          </p:cNvPicPr>
          <p:nvPr/>
        </p:nvPicPr>
        <p:blipFill>
          <a:blip r:embed="rId2" cstate="print"/>
          <a:stretch>
            <a:fillRect/>
          </a:stretch>
        </p:blipFill>
        <p:spPr>
          <a:xfrm>
            <a:off x="5929884" y="1295260"/>
            <a:ext cx="5423916" cy="3122626"/>
          </a:xfrm>
          <a:prstGeom prst="rect">
            <a:avLst/>
          </a:prstGeom>
        </p:spPr>
      </p:pic>
      <p:pic>
        <p:nvPicPr>
          <p:cNvPr id="4" name="Picture 3"/>
          <p:cNvPicPr>
            <a:picLocks noChangeAspect="1"/>
          </p:cNvPicPr>
          <p:nvPr/>
        </p:nvPicPr>
        <p:blipFill rotWithShape="1">
          <a:blip r:embed="rId3" cstate="print"/>
          <a:srcRect t="2722"/>
          <a:stretch/>
        </p:blipFill>
        <p:spPr>
          <a:xfrm>
            <a:off x="318441" y="1292353"/>
            <a:ext cx="3897705" cy="3125533"/>
          </a:xfrm>
          <a:prstGeom prst="rect">
            <a:avLst/>
          </a:prstGeom>
        </p:spPr>
      </p:pic>
      <p:sp>
        <p:nvSpPr>
          <p:cNvPr id="5" name="Right Arrow 4"/>
          <p:cNvSpPr/>
          <p:nvPr/>
        </p:nvSpPr>
        <p:spPr>
          <a:xfrm>
            <a:off x="4425696" y="2450592"/>
            <a:ext cx="1085088" cy="512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195322" y="4525422"/>
            <a:ext cx="746912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90% of all cargo now shipped in a standard container</a:t>
            </a:r>
          </a:p>
          <a:p>
            <a:pPr marL="285750" indent="-285750">
              <a:buFont typeface="Arial" panose="020B0604020202020204" pitchFamily="34" charset="0"/>
              <a:buChar char="•"/>
            </a:pPr>
            <a:r>
              <a:rPr lang="en-US" dirty="0"/>
              <a:t>Order of magnitude reduction in cost and time to load and unload ships</a:t>
            </a:r>
          </a:p>
          <a:p>
            <a:pPr marL="285750" indent="-285750">
              <a:buFont typeface="Arial" panose="020B0604020202020204" pitchFamily="34" charset="0"/>
              <a:buChar char="•"/>
            </a:pPr>
            <a:r>
              <a:rPr lang="en-US" dirty="0"/>
              <a:t>Massive reduction in losses due to theft or damage</a:t>
            </a:r>
          </a:p>
          <a:p>
            <a:pPr marL="285750" indent="-285750">
              <a:buFont typeface="Arial" panose="020B0604020202020204" pitchFamily="34" charset="0"/>
              <a:buChar char="•"/>
            </a:pPr>
            <a:r>
              <a:rPr lang="en-US" dirty="0"/>
              <a:t>Huge reduction in freight cost as percent of final goods </a:t>
            </a:r>
            <a:r>
              <a:rPr lang="en-US" dirty="0">
                <a:sym typeface="Wingdings" panose="05000000000000000000" pitchFamily="2" charset="2"/>
              </a:rPr>
              <a:t>(from &gt;25% to &lt;3%)</a:t>
            </a:r>
            <a:endParaRPr lang="en-US" dirty="0"/>
          </a:p>
          <a:p>
            <a:pPr marL="285750" indent="-285750">
              <a:buFont typeface="Wingdings" panose="05000000000000000000" pitchFamily="2" charset="2"/>
              <a:buChar char="à"/>
            </a:pPr>
            <a:r>
              <a:rPr lang="en-US" dirty="0">
                <a:sym typeface="Wingdings" panose="05000000000000000000" pitchFamily="2" charset="2"/>
              </a:rPr>
              <a:t>massive globalizations </a:t>
            </a:r>
          </a:p>
          <a:p>
            <a:pPr marL="285750" indent="-285750">
              <a:buFont typeface="Arial" panose="020B0604020202020204" pitchFamily="34" charset="0"/>
              <a:buChar char="•"/>
            </a:pPr>
            <a:r>
              <a:rPr lang="en-US" dirty="0"/>
              <a:t>5000 ships deliver 200M containers per year</a:t>
            </a:r>
          </a:p>
        </p:txBody>
      </p:sp>
    </p:spTree>
    <p:extLst>
      <p:ext uri="{BB962C8B-B14F-4D97-AF65-F5344CB8AC3E}">
        <p14:creationId xmlns:p14="http://schemas.microsoft.com/office/powerpoint/2010/main" val="2069402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p:txBody>
          <a:bodyPr>
            <a:normAutofit fontScale="90000"/>
          </a:bodyPr>
          <a:lstStyle/>
          <a:p>
            <a:r>
              <a:rPr lang="en-US" dirty="0" err="1"/>
              <a:t>Docker</a:t>
            </a:r>
            <a:r>
              <a:rPr lang="en-US" dirty="0"/>
              <a:t> is a shipping container system for code </a:t>
            </a:r>
          </a:p>
        </p:txBody>
      </p:sp>
      <p:sp>
        <p:nvSpPr>
          <p:cNvPr id="3" name="TextBox 2"/>
          <p:cNvSpPr txBox="1"/>
          <p:nvPr/>
        </p:nvSpPr>
        <p:spPr>
          <a:xfrm rot="16200000">
            <a:off x="-713871" y="2254138"/>
            <a:ext cx="2186264" cy="369332"/>
          </a:xfrm>
          <a:prstGeom prst="rect">
            <a:avLst/>
          </a:prstGeom>
          <a:noFill/>
        </p:spPr>
        <p:txBody>
          <a:bodyPr wrap="square" rtlCol="0">
            <a:spAutoFit/>
          </a:bodyPr>
          <a:lstStyle/>
          <a:p>
            <a:pPr algn="ctr"/>
            <a:r>
              <a:rPr lang="en-US" dirty="0"/>
              <a:t>Multiplicity of Stacks</a:t>
            </a:r>
          </a:p>
        </p:txBody>
      </p:sp>
      <p:sp>
        <p:nvSpPr>
          <p:cNvPr id="27" name="TextBox 26"/>
          <p:cNvSpPr txBox="1"/>
          <p:nvPr/>
        </p:nvSpPr>
        <p:spPr>
          <a:xfrm rot="16200000">
            <a:off x="-612342" y="4765538"/>
            <a:ext cx="2186264" cy="923330"/>
          </a:xfrm>
          <a:prstGeom prst="rect">
            <a:avLst/>
          </a:prstGeom>
          <a:noFill/>
        </p:spPr>
        <p:txBody>
          <a:bodyPr wrap="square" rtlCol="0">
            <a:spAutoFit/>
          </a:bodyPr>
          <a:lstStyle/>
          <a:p>
            <a:pPr algn="ctr"/>
            <a:r>
              <a:rPr lang="en-US" dirty="0"/>
              <a:t>Multiplicity of hardware environments</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noFill/>
        </p:spPr>
        <p:txBody>
          <a:bodyPr wrap="square" rtlCol="0">
            <a:spAutoFit/>
          </a:bodyPr>
          <a:lstStyle/>
          <a:p>
            <a:pPr algn="ctr"/>
            <a:r>
              <a:rPr lang="en-US" dirty="0"/>
              <a:t>Do services and apps interact appropriately?</a:t>
            </a:r>
          </a:p>
        </p:txBody>
      </p:sp>
      <p:sp>
        <p:nvSpPr>
          <p:cNvPr id="109" name="TextBox 108"/>
          <p:cNvSpPr txBox="1"/>
          <p:nvPr/>
        </p:nvSpPr>
        <p:spPr>
          <a:xfrm rot="5400000">
            <a:off x="10551835" y="5157856"/>
            <a:ext cx="2186264" cy="646331"/>
          </a:xfrm>
          <a:prstGeom prst="rect">
            <a:avLst/>
          </a:prstGeom>
          <a:noFill/>
        </p:spPr>
        <p:txBody>
          <a:bodyPr wrap="square" rtlCol="0">
            <a:spAutoFit/>
          </a:bodyPr>
          <a:lstStyle/>
          <a:p>
            <a:pPr algn="ctr"/>
            <a:r>
              <a:rPr lang="en-US" dirty="0"/>
              <a:t>Can I migrate smoothly and quickly</a:t>
            </a:r>
          </a:p>
        </p:txBody>
      </p:sp>
      <p:pic>
        <p:nvPicPr>
          <p:cNvPr id="77" name="Picture 76"/>
          <p:cNvPicPr>
            <a:picLocks noChangeAspect="1"/>
          </p:cNvPicPr>
          <p:nvPr/>
        </p:nvPicPr>
        <p:blipFill>
          <a:blip r:embed="rId8"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…that  can be manipulated using standard operations and run consistently on virtually any hardware platform </a:t>
            </a:r>
            <a:endParaRPr lang="en-US" sz="1600" b="1" dirty="0">
              <a:solidFill>
                <a:schemeClr val="bg1"/>
              </a:solidFill>
            </a:endParaRPr>
          </a:p>
        </p:txBody>
      </p:sp>
      <p:sp>
        <p:nvSpPr>
          <p:cNvPr id="79" name="Rectangle 78"/>
          <p:cNvSpPr/>
          <p:nvPr/>
        </p:nvSpPr>
        <p:spPr>
          <a:xfrm>
            <a:off x="847725" y="2585129"/>
            <a:ext cx="3004199"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An engine that enables any payload to be encapsulated as a lightweight, portable, self-sufficient  container…</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9"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90703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p:txBody>
          <a:bodyPr>
            <a:normAutofit fontScale="90000"/>
          </a:bodyPr>
          <a:lstStyle/>
          <a:p>
            <a:r>
              <a:rPr lang="en-US" dirty="0"/>
              <a:t>Or…put more simply</a:t>
            </a:r>
          </a:p>
        </p:txBody>
      </p:sp>
      <p:sp>
        <p:nvSpPr>
          <p:cNvPr id="3" name="TextBox 2"/>
          <p:cNvSpPr txBox="1"/>
          <p:nvPr/>
        </p:nvSpPr>
        <p:spPr>
          <a:xfrm rot="16200000">
            <a:off x="-713871" y="2254138"/>
            <a:ext cx="2186264" cy="369332"/>
          </a:xfrm>
          <a:prstGeom prst="rect">
            <a:avLst/>
          </a:prstGeom>
          <a:noFill/>
        </p:spPr>
        <p:txBody>
          <a:bodyPr wrap="square" rtlCol="0">
            <a:spAutoFit/>
          </a:bodyPr>
          <a:lstStyle/>
          <a:p>
            <a:pPr algn="ctr"/>
            <a:r>
              <a:rPr lang="en-US" dirty="0"/>
              <a:t>Multiplicity of Stacks</a:t>
            </a:r>
          </a:p>
        </p:txBody>
      </p:sp>
      <p:sp>
        <p:nvSpPr>
          <p:cNvPr id="27" name="TextBox 26"/>
          <p:cNvSpPr txBox="1"/>
          <p:nvPr/>
        </p:nvSpPr>
        <p:spPr>
          <a:xfrm rot="16200000">
            <a:off x="-612342" y="4765538"/>
            <a:ext cx="2186264" cy="923330"/>
          </a:xfrm>
          <a:prstGeom prst="rect">
            <a:avLst/>
          </a:prstGeom>
          <a:noFill/>
        </p:spPr>
        <p:txBody>
          <a:bodyPr wrap="square" rtlCol="0">
            <a:spAutoFit/>
          </a:bodyPr>
          <a:lstStyle/>
          <a:p>
            <a:pPr algn="ctr"/>
            <a:r>
              <a:rPr lang="en-US" dirty="0"/>
              <a:t>Multiplicity of hardware environments</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noFill/>
        </p:spPr>
        <p:txBody>
          <a:bodyPr wrap="square" rtlCol="0">
            <a:spAutoFit/>
          </a:bodyPr>
          <a:lstStyle/>
          <a:p>
            <a:pPr algn="ctr"/>
            <a:r>
              <a:rPr lang="en-US" dirty="0"/>
              <a:t>Do services and apps interact appropriately?</a:t>
            </a:r>
          </a:p>
        </p:txBody>
      </p:sp>
      <p:sp>
        <p:nvSpPr>
          <p:cNvPr id="109" name="TextBox 108"/>
          <p:cNvSpPr txBox="1"/>
          <p:nvPr/>
        </p:nvSpPr>
        <p:spPr>
          <a:xfrm rot="5400000">
            <a:off x="10551835" y="5157856"/>
            <a:ext cx="2186264" cy="646331"/>
          </a:xfrm>
          <a:prstGeom prst="rect">
            <a:avLst/>
          </a:prstGeom>
          <a:noFill/>
        </p:spPr>
        <p:txBody>
          <a:bodyPr wrap="square" rtlCol="0">
            <a:spAutoFit/>
          </a:bodyPr>
          <a:lstStyle/>
          <a:p>
            <a:pPr algn="ctr"/>
            <a:r>
              <a:rPr lang="en-US" dirty="0"/>
              <a:t>Can I migrate smoothly and quickly</a:t>
            </a:r>
          </a:p>
        </p:txBody>
      </p:sp>
      <p:pic>
        <p:nvPicPr>
          <p:cNvPr id="77" name="Picture 76"/>
          <p:cNvPicPr>
            <a:picLocks noChangeAspect="1"/>
          </p:cNvPicPr>
          <p:nvPr/>
        </p:nvPicPr>
        <p:blipFill>
          <a:blip r:embed="rId8"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584775"/>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Operator: Configure Once, Run Anything</a:t>
            </a:r>
            <a:endParaRPr lang="en-US" sz="1600" b="1" dirty="0">
              <a:solidFill>
                <a:schemeClr val="bg1"/>
              </a:solidFill>
            </a:endParaRPr>
          </a:p>
        </p:txBody>
      </p:sp>
      <p:sp>
        <p:nvSpPr>
          <p:cNvPr id="79" name="Rectangle 78"/>
          <p:cNvSpPr/>
          <p:nvPr/>
        </p:nvSpPr>
        <p:spPr>
          <a:xfrm>
            <a:off x="847725" y="2585129"/>
            <a:ext cx="3004199" cy="584775"/>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Developer: Build Once, Run Anywhere (Finally)</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9"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73680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 name="Freeform 9"/>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1" name="Freeform 10"/>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2" name="Freeform 11"/>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3" name="Freeform 12"/>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3" name="Freeform 22"/>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4" name="Freeform 23"/>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7" name="Freeform 26"/>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8" name="Freeform 27"/>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9" name="Freeform 28"/>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30"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4" cstate="print"/>
          <a:stretch>
            <a:fillRect/>
          </a:stretch>
        </p:blipFill>
        <p:spPr>
          <a:xfrm>
            <a:off x="4564908" y="5892873"/>
            <a:ext cx="479135" cy="649674"/>
          </a:xfrm>
          <a:prstGeom prst="rect">
            <a:avLst/>
          </a:prstGeom>
        </p:spPr>
      </p:pic>
      <p:pic>
        <p:nvPicPr>
          <p:cNvPr id="34" name="Picture 33"/>
          <p:cNvPicPr>
            <a:picLocks noChangeAspect="1"/>
          </p:cNvPicPr>
          <p:nvPr/>
        </p:nvPicPr>
        <p:blipFill>
          <a:blip r:embed="rId5" cstate="print"/>
          <a:stretch>
            <a:fillRect/>
          </a:stretch>
        </p:blipFill>
        <p:spPr>
          <a:xfrm>
            <a:off x="6249808" y="5921448"/>
            <a:ext cx="596983" cy="820634"/>
          </a:xfrm>
          <a:prstGeom prst="rect">
            <a:avLst/>
          </a:prstGeom>
        </p:spPr>
      </p:pic>
      <p:pic>
        <p:nvPicPr>
          <p:cNvPr id="35"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7" cstate="print"/>
          <a:stretch>
            <a:fillRect/>
          </a:stretch>
        </p:blipFill>
        <p:spPr>
          <a:xfrm>
            <a:off x="8033506" y="6108725"/>
            <a:ext cx="559882" cy="445832"/>
          </a:xfrm>
          <a:prstGeom prst="rect">
            <a:avLst/>
          </a:prstGeom>
        </p:spPr>
      </p:pic>
      <p:pic>
        <p:nvPicPr>
          <p:cNvPr id="37" name="Picture 36"/>
          <p:cNvPicPr>
            <a:picLocks noChangeAspect="1"/>
          </p:cNvPicPr>
          <p:nvPr/>
        </p:nvPicPr>
        <p:blipFill>
          <a:blip r:embed="rId4" cstate="print"/>
          <a:stretch>
            <a:fillRect/>
          </a:stretch>
        </p:blipFill>
        <p:spPr>
          <a:xfrm>
            <a:off x="8825826" y="5966590"/>
            <a:ext cx="479135" cy="649674"/>
          </a:xfrm>
          <a:prstGeom prst="rect">
            <a:avLst/>
          </a:prstGeom>
        </p:spPr>
      </p:pic>
      <p:pic>
        <p:nvPicPr>
          <p:cNvPr id="38" name="Picture 37"/>
          <p:cNvPicPr>
            <a:picLocks noChangeAspect="1"/>
          </p:cNvPicPr>
          <p:nvPr/>
        </p:nvPicPr>
        <p:blipFill>
          <a:blip r:embed="rId4" cstate="print"/>
          <a:stretch>
            <a:fillRect/>
          </a:stretch>
        </p:blipFill>
        <p:spPr>
          <a:xfrm>
            <a:off x="8939315" y="5966590"/>
            <a:ext cx="479135" cy="649674"/>
          </a:xfrm>
          <a:prstGeom prst="rect">
            <a:avLst/>
          </a:prstGeom>
        </p:spPr>
      </p:pic>
      <p:pic>
        <p:nvPicPr>
          <p:cNvPr id="39" name="Picture 38"/>
          <p:cNvPicPr>
            <a:picLocks noChangeAspect="1"/>
          </p:cNvPicPr>
          <p:nvPr/>
        </p:nvPicPr>
        <p:blipFill>
          <a:blip r:embed="rId4" cstate="print"/>
          <a:stretch>
            <a:fillRect/>
          </a:stretch>
        </p:blipFill>
        <p:spPr>
          <a:xfrm>
            <a:off x="9065393" y="5971470"/>
            <a:ext cx="479135" cy="649674"/>
          </a:xfrm>
          <a:prstGeom prst="rect">
            <a:avLst/>
          </a:prstGeom>
        </p:spPr>
      </p:pic>
      <p:sp>
        <p:nvSpPr>
          <p:cNvPr id="40" name="Title 1"/>
          <p:cNvSpPr>
            <a:spLocks noGrp="1"/>
          </p:cNvSpPr>
          <p:nvPr>
            <p:ph type="title"/>
          </p:nvPr>
        </p:nvSpPr>
        <p:spPr/>
        <p:txBody>
          <a:bodyPr>
            <a:normAutofit fontScale="90000"/>
          </a:bodyPr>
          <a:lstStyle/>
          <a:p>
            <a:r>
              <a:rPr lang="en-US" dirty="0" err="1"/>
              <a:t>Docker</a:t>
            </a:r>
            <a:r>
              <a:rPr lang="en-US" dirty="0"/>
              <a:t> solves the NXN problem </a:t>
            </a:r>
          </a:p>
        </p:txBody>
      </p:sp>
      <p:grpSp>
        <p:nvGrpSpPr>
          <p:cNvPr id="121" name="Group 120"/>
          <p:cNvGrpSpPr/>
          <p:nvPr/>
        </p:nvGrpSpPr>
        <p:grpSpPr>
          <a:xfrm>
            <a:off x="3565114" y="1441841"/>
            <a:ext cx="5986536" cy="390782"/>
            <a:chOff x="2312644" y="4445866"/>
            <a:chExt cx="7707525" cy="489275"/>
          </a:xfrm>
        </p:grpSpPr>
        <p:pic>
          <p:nvPicPr>
            <p:cNvPr id="12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pic>
        <p:nvPicPr>
          <p:cNvPr id="2051" name="Picture 3" descr="C:\Users\ju\Desktop\docker-container-line.png"/>
          <p:cNvPicPr>
            <a:picLocks noChangeAspect="1" noChangeArrowheads="1"/>
          </p:cNvPicPr>
          <p:nvPr/>
        </p:nvPicPr>
        <p:blipFill>
          <a:blip r:embed="rId9" cstate="print"/>
          <a:srcRect/>
          <a:stretch>
            <a:fillRect/>
          </a:stretch>
        </p:blipFill>
        <p:spPr bwMode="auto">
          <a:xfrm>
            <a:off x="3543751" y="1409747"/>
            <a:ext cx="6010275" cy="409575"/>
          </a:xfrm>
          <a:prstGeom prst="rect">
            <a:avLst/>
          </a:prstGeom>
          <a:noFill/>
        </p:spPr>
      </p:pic>
      <p:pic>
        <p:nvPicPr>
          <p:cNvPr id="86" name="Picture 3" descr="C:\Users\ju\Desktop\docker-container-line.png"/>
          <p:cNvPicPr>
            <a:picLocks noChangeAspect="1" noChangeArrowheads="1"/>
          </p:cNvPicPr>
          <p:nvPr/>
        </p:nvPicPr>
        <p:blipFill>
          <a:blip r:embed="rId9" cstate="print"/>
          <a:srcRect/>
          <a:stretch>
            <a:fillRect/>
          </a:stretch>
        </p:blipFill>
        <p:spPr bwMode="auto">
          <a:xfrm>
            <a:off x="3546025" y="2067114"/>
            <a:ext cx="6010275" cy="409575"/>
          </a:xfrm>
          <a:prstGeom prst="rect">
            <a:avLst/>
          </a:prstGeom>
          <a:noFill/>
        </p:spPr>
      </p:pic>
      <p:pic>
        <p:nvPicPr>
          <p:cNvPr id="2053" name="Picture 5" descr="C:\Users\ju\Desktop\docker-container-line.png"/>
          <p:cNvPicPr>
            <a:picLocks noChangeAspect="1" noChangeArrowheads="1"/>
          </p:cNvPicPr>
          <p:nvPr/>
        </p:nvPicPr>
        <p:blipFill>
          <a:blip r:embed="rId9" cstate="print"/>
          <a:srcRect/>
          <a:stretch>
            <a:fillRect/>
          </a:stretch>
        </p:blipFill>
        <p:spPr bwMode="auto">
          <a:xfrm>
            <a:off x="3543322" y="2705574"/>
            <a:ext cx="6010275" cy="409575"/>
          </a:xfrm>
          <a:prstGeom prst="rect">
            <a:avLst/>
          </a:prstGeom>
          <a:noFill/>
        </p:spPr>
      </p:pic>
      <p:pic>
        <p:nvPicPr>
          <p:cNvPr id="88" name="Picture 5" descr="C:\Users\ju\Desktop\docker-container-line.png"/>
          <p:cNvPicPr>
            <a:picLocks noChangeAspect="1" noChangeArrowheads="1"/>
          </p:cNvPicPr>
          <p:nvPr/>
        </p:nvPicPr>
        <p:blipFill>
          <a:blip r:embed="rId9" cstate="print"/>
          <a:srcRect/>
          <a:stretch>
            <a:fillRect/>
          </a:stretch>
        </p:blipFill>
        <p:spPr bwMode="auto">
          <a:xfrm>
            <a:off x="3545597" y="3349293"/>
            <a:ext cx="6010275" cy="409575"/>
          </a:xfrm>
          <a:prstGeom prst="rect">
            <a:avLst/>
          </a:prstGeom>
          <a:noFill/>
        </p:spPr>
      </p:pic>
      <p:pic>
        <p:nvPicPr>
          <p:cNvPr id="129" name="Picture 5" descr="C:\Users\ju\Desktop\docker-container-line.png"/>
          <p:cNvPicPr>
            <a:picLocks noChangeAspect="1" noChangeArrowheads="1"/>
          </p:cNvPicPr>
          <p:nvPr/>
        </p:nvPicPr>
        <p:blipFill>
          <a:blip r:embed="rId9" cstate="print"/>
          <a:srcRect/>
          <a:stretch>
            <a:fillRect/>
          </a:stretch>
        </p:blipFill>
        <p:spPr bwMode="auto">
          <a:xfrm>
            <a:off x="3547872" y="4006660"/>
            <a:ext cx="6010275" cy="409575"/>
          </a:xfrm>
          <a:prstGeom prst="rect">
            <a:avLst/>
          </a:prstGeom>
          <a:noFill/>
        </p:spPr>
      </p:pic>
      <p:pic>
        <p:nvPicPr>
          <p:cNvPr id="130" name="Picture 5" descr="C:\Users\ju\Desktop\docker-container-line.png"/>
          <p:cNvPicPr>
            <a:picLocks noChangeAspect="1" noChangeArrowheads="1"/>
          </p:cNvPicPr>
          <p:nvPr/>
        </p:nvPicPr>
        <p:blipFill>
          <a:blip r:embed="rId9" cstate="print"/>
          <a:srcRect/>
          <a:stretch>
            <a:fillRect/>
          </a:stretch>
        </p:blipFill>
        <p:spPr bwMode="auto">
          <a:xfrm>
            <a:off x="3540621" y="4636730"/>
            <a:ext cx="6010275" cy="409575"/>
          </a:xfrm>
          <a:prstGeom prst="rect">
            <a:avLst/>
          </a:prstGeom>
          <a:noFill/>
        </p:spPr>
      </p:pic>
    </p:spTree>
    <p:extLst>
      <p:ext uri="{BB962C8B-B14F-4D97-AF65-F5344CB8AC3E}">
        <p14:creationId xmlns:p14="http://schemas.microsoft.com/office/powerpoint/2010/main" val="2755369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What is </a:t>
            </a:r>
            <a:r>
              <a:rPr lang="en-US" cap="all" dirty="0" err="1"/>
              <a:t>docker</a:t>
            </a:r>
            <a:endParaRPr lang="en-US" cap="all" dirty="0"/>
          </a:p>
        </p:txBody>
      </p:sp>
      <p:sp>
        <p:nvSpPr>
          <p:cNvPr id="6" name="Text Placeholder 5"/>
          <p:cNvSpPr>
            <a:spLocks noGrp="1"/>
          </p:cNvSpPr>
          <p:nvPr>
            <p:ph type="body" idx="1"/>
          </p:nvPr>
        </p:nvSpPr>
        <p:spPr/>
        <p:txBody>
          <a:bodyPr/>
          <a:lstStyle/>
          <a:p>
            <a:r>
              <a:rPr lang="en-US" kern="1200" dirty="0">
                <a:solidFill>
                  <a:schemeClr val="bg1"/>
                </a:solidFill>
              </a:rPr>
              <a:t>Docker is the world's leading software containerization platform</a:t>
            </a:r>
          </a:p>
          <a:p>
            <a:endParaRPr lang="en-US" dirty="0"/>
          </a:p>
        </p:txBody>
      </p:sp>
      <p:pic>
        <p:nvPicPr>
          <p:cNvPr id="4" name="Picture 3"/>
          <p:cNvPicPr>
            <a:picLocks noChangeAspect="1"/>
          </p:cNvPicPr>
          <p:nvPr/>
        </p:nvPicPr>
        <p:blipFill>
          <a:blip r:embed="rId3"/>
          <a:stretch>
            <a:fillRect/>
          </a:stretch>
        </p:blipFill>
        <p:spPr>
          <a:xfrm>
            <a:off x="1747837" y="2524125"/>
            <a:ext cx="8696325" cy="1809750"/>
          </a:xfrm>
          <a:prstGeom prst="rect">
            <a:avLst/>
          </a:prstGeom>
        </p:spPr>
      </p:pic>
    </p:spTree>
    <p:extLst>
      <p:ext uri="{BB962C8B-B14F-4D97-AF65-F5344CB8AC3E}">
        <p14:creationId xmlns:p14="http://schemas.microsoft.com/office/powerpoint/2010/main" val="2989207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CONTAINERS VS VIRTUAL MACHINES</a:t>
            </a:r>
            <a:br>
              <a:rPr lang="en-US" cap="all" dirty="0"/>
            </a:br>
            <a:endParaRPr lang="en-US" dirty="0"/>
          </a:p>
        </p:txBody>
      </p:sp>
      <p:sp>
        <p:nvSpPr>
          <p:cNvPr id="5" name="Text Placeholder 4"/>
          <p:cNvSpPr>
            <a:spLocks noGrp="1"/>
          </p:cNvSpPr>
          <p:nvPr>
            <p:ph type="body" idx="1"/>
          </p:nvPr>
        </p:nvSpPr>
        <p:spPr/>
        <p:txBody>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4143579092"/>
              </p:ext>
            </p:extLst>
          </p:nvPr>
        </p:nvGraphicFramePr>
        <p:xfrm>
          <a:off x="742950" y="1512888"/>
          <a:ext cx="10706100" cy="3829050"/>
        </p:xfrm>
        <a:graphic>
          <a:graphicData uri="http://schemas.openxmlformats.org/presentationml/2006/ole">
            <mc:AlternateContent xmlns:mc="http://schemas.openxmlformats.org/markup-compatibility/2006">
              <mc:Choice xmlns:v="urn:schemas-microsoft-com:vml" Requires="v">
                <p:oleObj spid="_x0000_s1035" name="Bitmap Image" r:id="rId4" imgW="10706040" imgH="3828960" progId="Paint.Picture">
                  <p:embed/>
                </p:oleObj>
              </mc:Choice>
              <mc:Fallback>
                <p:oleObj name="Bitmap Image" r:id="rId4" imgW="10706040" imgH="3828960" progId="Paint.Picture">
                  <p:embed/>
                  <p:pic>
                    <p:nvPicPr>
                      <p:cNvPr id="0" name=""/>
                      <p:cNvPicPr/>
                      <p:nvPr/>
                    </p:nvPicPr>
                    <p:blipFill>
                      <a:blip r:embed="rId5"/>
                      <a:stretch>
                        <a:fillRect/>
                      </a:stretch>
                    </p:blipFill>
                    <p:spPr>
                      <a:xfrm>
                        <a:off x="742950" y="1512888"/>
                        <a:ext cx="10706100" cy="3829050"/>
                      </a:xfrm>
                      <a:prstGeom prst="rect">
                        <a:avLst/>
                      </a:prstGeom>
                    </p:spPr>
                  </p:pic>
                </p:oleObj>
              </mc:Fallback>
            </mc:AlternateContent>
          </a:graphicData>
        </a:graphic>
      </p:graphicFrame>
    </p:spTree>
    <p:extLst>
      <p:ext uri="{BB962C8B-B14F-4D97-AF65-F5344CB8AC3E}">
        <p14:creationId xmlns:p14="http://schemas.microsoft.com/office/powerpoint/2010/main" val="1445045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BUILD BETTER SOFTWARE</a:t>
            </a:r>
            <a:br>
              <a:rPr lang="en-US" cap="all" dirty="0"/>
            </a:br>
            <a:endParaRPr lang="en-US" dirty="0"/>
          </a:p>
        </p:txBody>
      </p:sp>
      <p:sp>
        <p:nvSpPr>
          <p:cNvPr id="4" name="Text Placeholder 3"/>
          <p:cNvSpPr>
            <a:spLocks noGrp="1"/>
          </p:cNvSpPr>
          <p:nvPr>
            <p:ph type="body" idx="1"/>
          </p:nvPr>
        </p:nvSpPr>
        <p:spPr/>
        <p:txBody>
          <a:bodyPr/>
          <a:lstStyle/>
          <a:p>
            <a:r>
              <a:rPr lang="en-US" dirty="0"/>
              <a:t>Skip the setup and maintenance of development environments and language-specific tooling. Focus on creating new features, fixing issues, and shipping software.</a:t>
            </a:r>
          </a:p>
        </p:txBody>
      </p:sp>
    </p:spTree>
    <p:extLst>
      <p:ext uri="{BB962C8B-B14F-4D97-AF65-F5344CB8AC3E}">
        <p14:creationId xmlns:p14="http://schemas.microsoft.com/office/powerpoint/2010/main" val="1865980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cap="all" dirty="0"/>
              <a:t>SHARE AND COLLABORATE</a:t>
            </a:r>
            <a:br>
              <a:rPr lang="en-US" cap="all" dirty="0"/>
            </a:br>
            <a:endParaRPr lang="en-US" dirty="0"/>
          </a:p>
        </p:txBody>
      </p:sp>
      <p:sp>
        <p:nvSpPr>
          <p:cNvPr id="3" name="Text Placeholder 2"/>
          <p:cNvSpPr>
            <a:spLocks noGrp="1"/>
          </p:cNvSpPr>
          <p:nvPr>
            <p:ph type="body" idx="1"/>
          </p:nvPr>
        </p:nvSpPr>
        <p:spPr/>
        <p:txBody>
          <a:bodyPr/>
          <a:lstStyle/>
          <a:p>
            <a:r>
              <a:rPr lang="en-US" dirty="0"/>
              <a:t>Docker creates a common framework for developers and sysadmins to work together on distributed applications</a:t>
            </a:r>
          </a:p>
        </p:txBody>
      </p:sp>
    </p:spTree>
    <p:extLst>
      <p:ext uri="{BB962C8B-B14F-4D97-AF65-F5344CB8AC3E}">
        <p14:creationId xmlns:p14="http://schemas.microsoft.com/office/powerpoint/2010/main" val="344032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idx="1"/>
          </p:nvPr>
        </p:nvSpPr>
        <p:spPr/>
        <p:txBody>
          <a:bodyPr/>
          <a:lstStyle/>
          <a:p>
            <a:r>
              <a:rPr lang="en-US" dirty="0"/>
              <a:t>What Problem is Docker Solving</a:t>
            </a:r>
          </a:p>
          <a:p>
            <a:r>
              <a:rPr lang="en-US" dirty="0"/>
              <a:t>What is Docker</a:t>
            </a:r>
          </a:p>
          <a:p>
            <a:r>
              <a:rPr lang="en-US" dirty="0"/>
              <a:t>Demo</a:t>
            </a:r>
          </a:p>
          <a:p>
            <a:r>
              <a:rPr lang="en-US" dirty="0"/>
              <a:t>Q &amp; A</a:t>
            </a:r>
          </a:p>
        </p:txBody>
      </p:sp>
    </p:spTree>
    <p:extLst>
      <p:ext uri="{BB962C8B-B14F-4D97-AF65-F5344CB8AC3E}">
        <p14:creationId xmlns:p14="http://schemas.microsoft.com/office/powerpoint/2010/main" val="1914565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SHIP SOFTWARE FASTER AND AT SCALE</a:t>
            </a:r>
            <a:br>
              <a:rPr lang="en-US" cap="all" dirty="0"/>
            </a:br>
            <a:endParaRPr lang="en-US" dirty="0"/>
          </a:p>
        </p:txBody>
      </p:sp>
      <p:sp>
        <p:nvSpPr>
          <p:cNvPr id="3" name="Text Placeholder 2"/>
          <p:cNvSpPr>
            <a:spLocks noGrp="1"/>
          </p:cNvSpPr>
          <p:nvPr>
            <p:ph type="body" idx="1"/>
          </p:nvPr>
        </p:nvSpPr>
        <p:spPr/>
        <p:txBody>
          <a:bodyPr/>
          <a:lstStyle/>
          <a:p>
            <a:r>
              <a:rPr lang="en-US" dirty="0"/>
              <a:t>Docker allows you to dynamically change your application -- from adding new capabilities and scaling services, to quickly changing problem areas.</a:t>
            </a:r>
          </a:p>
        </p:txBody>
      </p:sp>
    </p:spTree>
    <p:extLst>
      <p:ext uri="{BB962C8B-B14F-4D97-AF65-F5344CB8AC3E}">
        <p14:creationId xmlns:p14="http://schemas.microsoft.com/office/powerpoint/2010/main" val="3378187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rotWithShape="1">
          <a:blip r:embed="rId3">
            <a:alphaModFix/>
          </a:blip>
          <a:srcRect/>
          <a:stretch/>
        </p:blipFill>
        <p:spPr>
          <a:xfrm>
            <a:off x="1" y="0"/>
            <a:ext cx="12244663" cy="6857027"/>
          </a:xfrm>
          <a:prstGeom prst="rect">
            <a:avLst/>
          </a:prstGeom>
          <a:noFill/>
          <a:ln>
            <a:noFill/>
          </a:ln>
        </p:spPr>
      </p:pic>
      <p:pic>
        <p:nvPicPr>
          <p:cNvPr id="379" name="Shape 379"/>
          <p:cNvPicPr preferRelativeResize="0"/>
          <p:nvPr/>
        </p:nvPicPr>
        <p:blipFill rotWithShape="1">
          <a:blip r:embed="rId4">
            <a:alphaModFix/>
          </a:blip>
          <a:srcRect b="29656"/>
          <a:stretch/>
        </p:blipFill>
        <p:spPr>
          <a:xfrm>
            <a:off x="11276866" y="6325811"/>
            <a:ext cx="580317" cy="342351"/>
          </a:xfrm>
          <a:prstGeom prst="rect">
            <a:avLst/>
          </a:prstGeom>
          <a:noFill/>
          <a:ln>
            <a:noFill/>
          </a:ln>
        </p:spPr>
      </p:pic>
    </p:spTree>
    <p:extLst>
      <p:ext uri="{BB962C8B-B14F-4D97-AF65-F5344CB8AC3E}">
        <p14:creationId xmlns:p14="http://schemas.microsoft.com/office/powerpoint/2010/main" val="364077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Docker Concepts</a:t>
            </a:r>
          </a:p>
        </p:txBody>
      </p:sp>
      <p:sp>
        <p:nvSpPr>
          <p:cNvPr id="5" name="Text Placeholder 4"/>
          <p:cNvSpPr>
            <a:spLocks noGrp="1"/>
          </p:cNvSpPr>
          <p:nvPr>
            <p:ph type="body" idx="2"/>
          </p:nvPr>
        </p:nvSpPr>
        <p:spPr/>
        <p:txBody>
          <a:bodyPr/>
          <a:lstStyle/>
          <a:p>
            <a:endParaRPr lang="en-US"/>
          </a:p>
        </p:txBody>
      </p:sp>
    </p:spTree>
    <p:extLst>
      <p:ext uri="{BB962C8B-B14F-4D97-AF65-F5344CB8AC3E}">
        <p14:creationId xmlns:p14="http://schemas.microsoft.com/office/powerpoint/2010/main" val="1497325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Image vs Container</a:t>
            </a:r>
          </a:p>
        </p:txBody>
      </p:sp>
      <p:sp>
        <p:nvSpPr>
          <p:cNvPr id="5" name="Text Placeholder 4"/>
          <p:cNvSpPr>
            <a:spLocks noGrp="1"/>
          </p:cNvSpPr>
          <p:nvPr>
            <p:ph type="body" idx="1"/>
          </p:nvPr>
        </p:nvSpPr>
        <p:spPr/>
        <p:txBody>
          <a:bodyPr/>
          <a:lstStyle/>
          <a:p>
            <a:pPr marL="169329" indent="0">
              <a:buNone/>
            </a:pPr>
            <a:r>
              <a:rPr lang="en-US" dirty="0"/>
              <a:t>Image – it is a template (application plus required binaries and libraries)</a:t>
            </a:r>
          </a:p>
          <a:p>
            <a:pPr marL="169329" indent="0">
              <a:buNone/>
            </a:pPr>
            <a:r>
              <a:rPr lang="en-US" dirty="0"/>
              <a:t>Container – a running instance of an image. Intended to be ephemeral.</a:t>
            </a:r>
          </a:p>
          <a:p>
            <a:pPr marL="169329" indent="0">
              <a:buNone/>
            </a:pPr>
            <a:endParaRPr lang="en-US" dirty="0"/>
          </a:p>
          <a:p>
            <a:pPr marL="169329" indent="0">
              <a:buNone/>
            </a:pPr>
            <a:endParaRPr lang="en-US" dirty="0"/>
          </a:p>
        </p:txBody>
      </p:sp>
    </p:spTree>
    <p:extLst>
      <p:ext uri="{BB962C8B-B14F-4D97-AF65-F5344CB8AC3E}">
        <p14:creationId xmlns:p14="http://schemas.microsoft.com/office/powerpoint/2010/main" val="3186224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Daemon</a:t>
            </a:r>
          </a:p>
        </p:txBody>
      </p:sp>
      <p:sp>
        <p:nvSpPr>
          <p:cNvPr id="3" name="Text Placeholder 2"/>
          <p:cNvSpPr>
            <a:spLocks noGrp="1"/>
          </p:cNvSpPr>
          <p:nvPr>
            <p:ph type="body" idx="1"/>
          </p:nvPr>
        </p:nvSpPr>
        <p:spPr/>
        <p:txBody>
          <a:bodyPr/>
          <a:lstStyle/>
          <a:p>
            <a:r>
              <a:rPr lang="en-US" dirty="0"/>
              <a:t>Builds images</a:t>
            </a:r>
          </a:p>
          <a:p>
            <a:r>
              <a:rPr lang="en-US" dirty="0"/>
              <a:t>Runs and manages containers</a:t>
            </a:r>
          </a:p>
          <a:p>
            <a:r>
              <a:rPr lang="en-US" dirty="0"/>
              <a:t>RESTful API</a:t>
            </a:r>
          </a:p>
        </p:txBody>
      </p:sp>
    </p:spTree>
    <p:extLst>
      <p:ext uri="{BB962C8B-B14F-4D97-AF65-F5344CB8AC3E}">
        <p14:creationId xmlns:p14="http://schemas.microsoft.com/office/powerpoint/2010/main" val="177701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CLI</a:t>
            </a:r>
          </a:p>
        </p:txBody>
      </p:sp>
      <p:sp>
        <p:nvSpPr>
          <p:cNvPr id="3" name="Text Placeholder 2"/>
          <p:cNvSpPr>
            <a:spLocks noGrp="1"/>
          </p:cNvSpPr>
          <p:nvPr>
            <p:ph type="body" idx="1"/>
          </p:nvPr>
        </p:nvSpPr>
        <p:spPr/>
        <p:txBody>
          <a:bodyPr numCol="1"/>
          <a:lstStyle/>
          <a:p>
            <a:r>
              <a:rPr lang="en-US" dirty="0"/>
              <a:t>pull - Pull an image or a repository from a registry</a:t>
            </a:r>
          </a:p>
          <a:p>
            <a:r>
              <a:rPr lang="en-US" dirty="0"/>
              <a:t>images - List images</a:t>
            </a:r>
          </a:p>
          <a:p>
            <a:r>
              <a:rPr lang="en-US" dirty="0"/>
              <a:t>run - Run a command in a new container</a:t>
            </a:r>
          </a:p>
          <a:p>
            <a:r>
              <a:rPr lang="en-US" dirty="0" err="1"/>
              <a:t>ps</a:t>
            </a:r>
            <a:r>
              <a:rPr lang="en-US" dirty="0"/>
              <a:t> - List containers</a:t>
            </a:r>
          </a:p>
          <a:p>
            <a:r>
              <a:rPr lang="en-US" dirty="0" err="1"/>
              <a:t>rm</a:t>
            </a:r>
            <a:r>
              <a:rPr lang="en-US" dirty="0"/>
              <a:t> - Remove one or more containers</a:t>
            </a:r>
          </a:p>
          <a:p>
            <a:r>
              <a:rPr lang="en-US" dirty="0" err="1"/>
              <a:t>rmi</a:t>
            </a:r>
            <a:r>
              <a:rPr lang="en-US" dirty="0"/>
              <a:t> - Remove one or more images</a:t>
            </a:r>
          </a:p>
          <a:p>
            <a:pPr marL="169329" indent="0">
              <a:buNone/>
            </a:pPr>
            <a:endParaRPr lang="en-US" dirty="0"/>
          </a:p>
          <a:p>
            <a:endParaRPr lang="en-US" dirty="0"/>
          </a:p>
        </p:txBody>
      </p:sp>
    </p:spTree>
    <p:extLst>
      <p:ext uri="{BB962C8B-B14F-4D97-AF65-F5344CB8AC3E}">
        <p14:creationId xmlns:p14="http://schemas.microsoft.com/office/powerpoint/2010/main" val="3375149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CLI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4205377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Layers</a:t>
            </a:r>
          </a:p>
        </p:txBody>
      </p:sp>
      <p:sp>
        <p:nvSpPr>
          <p:cNvPr id="5" name="Text Placeholder 4"/>
          <p:cNvSpPr>
            <a:spLocks noGrp="1"/>
          </p:cNvSpPr>
          <p:nvPr>
            <p:ph type="body" idx="1"/>
          </p:nvPr>
        </p:nvSpPr>
        <p:spPr/>
        <p:txBody>
          <a:bodyPr/>
          <a:lstStyle/>
          <a:p>
            <a:pPr marL="169329" indent="0">
              <a:buNone/>
            </a:pPr>
            <a:r>
              <a:rPr lang="en-US" dirty="0"/>
              <a:t>Docker images are read-only templates from which Docker containers are instantiated. Each image consists of a series of layers. Docker uses </a:t>
            </a:r>
            <a:r>
              <a:rPr lang="en-US" dirty="0">
                <a:hlinkClick r:id="rId3"/>
              </a:rPr>
              <a:t>union file systems</a:t>
            </a:r>
            <a:r>
              <a:rPr lang="en-US" dirty="0"/>
              <a:t> to combine these layers into a single image. Union file systems allow files and directories of separate file systems, known as branches, to be transparently overlaid, forming a single coherent file system.</a:t>
            </a:r>
            <a:endParaRPr lang="en-US" dirty="0"/>
          </a:p>
        </p:txBody>
      </p:sp>
    </p:spTree>
    <p:extLst>
      <p:ext uri="{BB962C8B-B14F-4D97-AF65-F5344CB8AC3E}">
        <p14:creationId xmlns:p14="http://schemas.microsoft.com/office/powerpoint/2010/main" val="2699846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Layers</a:t>
            </a:r>
          </a:p>
        </p:txBody>
      </p:sp>
      <p:sp>
        <p:nvSpPr>
          <p:cNvPr id="5" name="Rectangle 4"/>
          <p:cNvSpPr/>
          <p:nvPr/>
        </p:nvSpPr>
        <p:spPr>
          <a:xfrm>
            <a:off x="1280160" y="5408023"/>
            <a:ext cx="6831874"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Nano Server (</a:t>
            </a:r>
            <a:r>
              <a:rPr lang="en-US" dirty="0"/>
              <a:t>10.0.14393.693)</a:t>
            </a:r>
            <a:endParaRPr lang="en-US" dirty="0"/>
          </a:p>
        </p:txBody>
      </p:sp>
      <p:sp>
        <p:nvSpPr>
          <p:cNvPr id="6" name="Rectangle 5"/>
          <p:cNvSpPr/>
          <p:nvPr/>
        </p:nvSpPr>
        <p:spPr>
          <a:xfrm>
            <a:off x="8164287" y="5408023"/>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Ubuntu 16.04</a:t>
            </a:r>
          </a:p>
        </p:txBody>
      </p:sp>
      <p:sp>
        <p:nvSpPr>
          <p:cNvPr id="9" name="Rectangle 8"/>
          <p:cNvSpPr/>
          <p:nvPr/>
        </p:nvSpPr>
        <p:spPr>
          <a:xfrm>
            <a:off x="1280160" y="4646021"/>
            <a:ext cx="6831874"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Core Runtime</a:t>
            </a:r>
          </a:p>
        </p:txBody>
      </p:sp>
      <p:sp>
        <p:nvSpPr>
          <p:cNvPr id="11" name="Rectangle 10"/>
          <p:cNvSpPr/>
          <p:nvPr/>
        </p:nvSpPr>
        <p:spPr>
          <a:xfrm>
            <a:off x="8164287" y="3929734"/>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binaries</a:t>
            </a:r>
          </a:p>
        </p:txBody>
      </p:sp>
      <p:sp>
        <p:nvSpPr>
          <p:cNvPr id="12" name="Rectangle 11"/>
          <p:cNvSpPr/>
          <p:nvPr/>
        </p:nvSpPr>
        <p:spPr>
          <a:xfrm>
            <a:off x="1280160" y="3929735"/>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Core SDK</a:t>
            </a:r>
          </a:p>
        </p:txBody>
      </p:sp>
      <p:sp>
        <p:nvSpPr>
          <p:cNvPr id="13" name="Rectangle 12"/>
          <p:cNvSpPr/>
          <p:nvPr/>
        </p:nvSpPr>
        <p:spPr>
          <a:xfrm>
            <a:off x="3605349" y="3929735"/>
            <a:ext cx="4506685" cy="6487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binaries</a:t>
            </a:r>
          </a:p>
        </p:txBody>
      </p:sp>
      <p:sp>
        <p:nvSpPr>
          <p:cNvPr id="14" name="Rectangle 13"/>
          <p:cNvSpPr/>
          <p:nvPr/>
        </p:nvSpPr>
        <p:spPr>
          <a:xfrm>
            <a:off x="8164287" y="4646021"/>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Core Runtime</a:t>
            </a:r>
          </a:p>
        </p:txBody>
      </p:sp>
      <p:sp>
        <p:nvSpPr>
          <p:cNvPr id="15" name="Rectangle 14"/>
          <p:cNvSpPr/>
          <p:nvPr/>
        </p:nvSpPr>
        <p:spPr>
          <a:xfrm>
            <a:off x="1280160" y="3217798"/>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source</a:t>
            </a:r>
          </a:p>
        </p:txBody>
      </p:sp>
      <p:sp>
        <p:nvSpPr>
          <p:cNvPr id="16" name="Rectangle 15"/>
          <p:cNvSpPr/>
          <p:nvPr/>
        </p:nvSpPr>
        <p:spPr>
          <a:xfrm>
            <a:off x="1280160" y="2501512"/>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binaries</a:t>
            </a:r>
          </a:p>
        </p:txBody>
      </p:sp>
      <p:sp>
        <p:nvSpPr>
          <p:cNvPr id="17" name="Rectangle 16"/>
          <p:cNvSpPr/>
          <p:nvPr/>
        </p:nvSpPr>
        <p:spPr>
          <a:xfrm>
            <a:off x="3605349" y="3215624"/>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whalesay</a:t>
            </a:r>
            <a:r>
              <a:rPr lang="en-US" dirty="0"/>
              <a:t> binaries</a:t>
            </a:r>
          </a:p>
        </p:txBody>
      </p:sp>
      <p:sp>
        <p:nvSpPr>
          <p:cNvPr id="18" name="Rectangle 17"/>
          <p:cNvSpPr/>
          <p:nvPr/>
        </p:nvSpPr>
        <p:spPr>
          <a:xfrm>
            <a:off x="1280160" y="1800052"/>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1</a:t>
            </a:r>
          </a:p>
        </p:txBody>
      </p:sp>
      <p:sp>
        <p:nvSpPr>
          <p:cNvPr id="19" name="Rectangle 18"/>
          <p:cNvSpPr/>
          <p:nvPr/>
        </p:nvSpPr>
        <p:spPr>
          <a:xfrm>
            <a:off x="3605349" y="2512009"/>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2</a:t>
            </a:r>
          </a:p>
        </p:txBody>
      </p:sp>
      <p:sp>
        <p:nvSpPr>
          <p:cNvPr id="20" name="Rectangle 19"/>
          <p:cNvSpPr/>
          <p:nvPr/>
        </p:nvSpPr>
        <p:spPr>
          <a:xfrm>
            <a:off x="5878286" y="3215622"/>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3</a:t>
            </a:r>
          </a:p>
        </p:txBody>
      </p:sp>
      <p:sp>
        <p:nvSpPr>
          <p:cNvPr id="21" name="Rectangle 20"/>
          <p:cNvSpPr/>
          <p:nvPr/>
        </p:nvSpPr>
        <p:spPr>
          <a:xfrm>
            <a:off x="8151223" y="3215621"/>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4</a:t>
            </a:r>
          </a:p>
        </p:txBody>
      </p:sp>
    </p:spTree>
    <p:extLst>
      <p:ext uri="{BB962C8B-B14F-4D97-AF65-F5344CB8AC3E}">
        <p14:creationId xmlns:p14="http://schemas.microsoft.com/office/powerpoint/2010/main" val="1248017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Dockerfile</a:t>
            </a:r>
          </a:p>
        </p:txBody>
      </p:sp>
      <p:sp>
        <p:nvSpPr>
          <p:cNvPr id="5" name="Text Placeholder 4"/>
          <p:cNvSpPr>
            <a:spLocks noGrp="1"/>
          </p:cNvSpPr>
          <p:nvPr>
            <p:ph type="body" idx="1"/>
          </p:nvPr>
        </p:nvSpPr>
        <p:spPr/>
        <p:txBody>
          <a:bodyPr/>
          <a:lstStyle/>
          <a:p>
            <a:r>
              <a:rPr lang="en-US" dirty="0"/>
              <a:t>An image is defined in a Dockerfile.</a:t>
            </a:r>
          </a:p>
          <a:p>
            <a:r>
              <a:rPr lang="en-US" dirty="0"/>
              <a:t>Dockerfile is the set of instructions that define the image.</a:t>
            </a:r>
          </a:p>
          <a:p>
            <a:r>
              <a:rPr lang="en-US" dirty="0"/>
              <a:t>Every image starts from a base image. The base image is defined using the FROM keyword in the </a:t>
            </a:r>
            <a:r>
              <a:rPr lang="en-US" dirty="0" err="1"/>
              <a:t>dockerfile</a:t>
            </a:r>
            <a:r>
              <a:rPr lang="en-US" dirty="0"/>
              <a:t>.</a:t>
            </a:r>
          </a:p>
          <a:p>
            <a:r>
              <a:rPr lang="en-US" dirty="0"/>
              <a:t>Each instruction creates a new layer in the image. </a:t>
            </a:r>
          </a:p>
          <a:p>
            <a:r>
              <a:rPr lang="en-US" dirty="0"/>
              <a:t>Building a Dockerfile executes the instructions to produce an image.</a:t>
            </a:r>
          </a:p>
          <a:p>
            <a:endParaRPr lang="en-US" dirty="0"/>
          </a:p>
        </p:txBody>
      </p:sp>
    </p:spTree>
    <p:extLst>
      <p:ext uri="{BB962C8B-B14F-4D97-AF65-F5344CB8AC3E}">
        <p14:creationId xmlns:p14="http://schemas.microsoft.com/office/powerpoint/2010/main" val="1395883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Market View: Evolution of IT</a:t>
            </a:r>
          </a:p>
        </p:txBody>
      </p:sp>
      <p:sp>
        <p:nvSpPr>
          <p:cNvPr id="7" name="Rectangle 6"/>
          <p:cNvSpPr/>
          <p:nvPr/>
        </p:nvSpPr>
        <p:spPr>
          <a:xfrm>
            <a:off x="3154134" y="1638300"/>
            <a:ext cx="1447800" cy="7620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t"/>
          <a:lstStyle/>
          <a:p>
            <a:pPr algn="ctr"/>
            <a:endParaRPr lang="en-US" sz="1600" dirty="0">
              <a:solidFill>
                <a:schemeClr val="tx1">
                  <a:lumMod val="85000"/>
                  <a:lumOff val="15000"/>
                </a:schemeClr>
              </a:solidFill>
            </a:endParaRPr>
          </a:p>
        </p:txBody>
      </p:sp>
      <p:sp>
        <p:nvSpPr>
          <p:cNvPr id="9" name="TextBox 8"/>
          <p:cNvSpPr txBox="1"/>
          <p:nvPr/>
        </p:nvSpPr>
        <p:spPr>
          <a:xfrm>
            <a:off x="3420233" y="990602"/>
            <a:ext cx="915603" cy="523206"/>
          </a:xfrm>
          <a:prstGeom prst="rect">
            <a:avLst/>
          </a:prstGeom>
          <a:noFill/>
        </p:spPr>
        <p:txBody>
          <a:bodyPr wrap="none" lIns="91424" tIns="45713" rIns="91424" bIns="45713" rtlCol="0">
            <a:spAutoFit/>
          </a:bodyPr>
          <a:lstStyle/>
          <a:p>
            <a:r>
              <a:rPr lang="en-US" sz="2800" dirty="0"/>
              <a:t>1995</a:t>
            </a:r>
          </a:p>
        </p:txBody>
      </p:sp>
      <p:sp>
        <p:nvSpPr>
          <p:cNvPr id="10" name="TextBox 9"/>
          <p:cNvSpPr txBox="1"/>
          <p:nvPr/>
        </p:nvSpPr>
        <p:spPr>
          <a:xfrm>
            <a:off x="7756311" y="1012365"/>
            <a:ext cx="915603" cy="523206"/>
          </a:xfrm>
          <a:prstGeom prst="rect">
            <a:avLst/>
          </a:prstGeom>
          <a:noFill/>
        </p:spPr>
        <p:txBody>
          <a:bodyPr wrap="none" lIns="91424" tIns="45713" rIns="91424" bIns="45713" rtlCol="0">
            <a:spAutoFit/>
          </a:bodyPr>
          <a:lstStyle/>
          <a:p>
            <a:r>
              <a:rPr lang="en-US" sz="2800" dirty="0"/>
              <a:t>2015</a:t>
            </a:r>
          </a:p>
        </p:txBody>
      </p:sp>
      <p:sp>
        <p:nvSpPr>
          <p:cNvPr id="11" name="Rectangle 10"/>
          <p:cNvSpPr/>
          <p:nvPr/>
        </p:nvSpPr>
        <p:spPr>
          <a:xfrm>
            <a:off x="7506104" y="1883273"/>
            <a:ext cx="1447800" cy="112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dirty="0"/>
          </a:p>
        </p:txBody>
      </p:sp>
      <p:grpSp>
        <p:nvGrpSpPr>
          <p:cNvPr id="23" name="Group 22"/>
          <p:cNvGrpSpPr/>
          <p:nvPr/>
        </p:nvGrpSpPr>
        <p:grpSpPr>
          <a:xfrm>
            <a:off x="7654843" y="2980874"/>
            <a:ext cx="1162939" cy="1419502"/>
            <a:chOff x="2590800" y="2667000"/>
            <a:chExt cx="1685542" cy="2057400"/>
          </a:xfrm>
          <a:solidFill>
            <a:srgbClr val="92D050"/>
          </a:solidFill>
        </p:grpSpPr>
        <p:sp>
          <p:nvSpPr>
            <p:cNvPr id="14" name="Hexagon 13"/>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Connector 24"/>
          <p:cNvCxnSpPr/>
          <p:nvPr/>
        </p:nvCxnSpPr>
        <p:spPr>
          <a:xfrm>
            <a:off x="6781800" y="25146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934200" y="49530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12" name="Diagram 11"/>
          <p:cNvGraphicFramePr/>
          <p:nvPr>
            <p:extLst/>
          </p:nvPr>
        </p:nvGraphicFramePr>
        <p:xfrm>
          <a:off x="3124201" y="3029682"/>
          <a:ext cx="1507669" cy="1321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Flowchart: Magnetic Disk 23"/>
          <p:cNvSpPr/>
          <p:nvPr/>
        </p:nvSpPr>
        <p:spPr>
          <a:xfrm>
            <a:off x="3382734" y="5067300"/>
            <a:ext cx="990600" cy="1295400"/>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Down Arrow 29"/>
          <p:cNvSpPr/>
          <p:nvPr/>
        </p:nvSpPr>
        <p:spPr>
          <a:xfrm>
            <a:off x="3829050" y="4572000"/>
            <a:ext cx="97968" cy="33770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Up-Down Arrow 30"/>
          <p:cNvSpPr/>
          <p:nvPr/>
        </p:nvSpPr>
        <p:spPr>
          <a:xfrm>
            <a:off x="3829050" y="2481692"/>
            <a:ext cx="97968" cy="33770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1143000" y="102870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400" dirty="0">
              <a:solidFill>
                <a:schemeClr val="tx2"/>
              </a:solidFill>
            </a:endParaRPr>
          </a:p>
        </p:txBody>
      </p:sp>
      <p:grpSp>
        <p:nvGrpSpPr>
          <p:cNvPr id="46" name="Group 45"/>
          <p:cNvGrpSpPr/>
          <p:nvPr/>
        </p:nvGrpSpPr>
        <p:grpSpPr>
          <a:xfrm>
            <a:off x="7553326" y="5703276"/>
            <a:ext cx="1616529" cy="278424"/>
            <a:chOff x="5867400" y="5588976"/>
            <a:chExt cx="1616529" cy="278424"/>
          </a:xfrm>
        </p:grpSpPr>
        <p:sp>
          <p:nvSpPr>
            <p:cNvPr id="40" name="Flowchart: Magnetic Disk 3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4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Magnetic Disk 4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Magnetic Disk 4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Magnetic Disk 4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Striped Right Arrow 46"/>
          <p:cNvSpPr/>
          <p:nvPr/>
        </p:nvSpPr>
        <p:spPr>
          <a:xfrm>
            <a:off x="5562600" y="3401467"/>
            <a:ext cx="990600" cy="578316"/>
          </a:xfrm>
          <a:prstGeom prst="striped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14375" y="274765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sp>
        <p:nvSpPr>
          <p:cNvPr id="37" name="TextBox 36"/>
          <p:cNvSpPr txBox="1"/>
          <p:nvPr/>
        </p:nvSpPr>
        <p:spPr>
          <a:xfrm>
            <a:off x="9639299" y="4994702"/>
            <a:ext cx="2009775" cy="1754326"/>
          </a:xfrm>
          <a:prstGeom prst="rect">
            <a:avLst/>
          </a:prstGeom>
          <a:noFill/>
        </p:spPr>
        <p:txBody>
          <a:bodyPr wrap="square" rtlCol="0">
            <a:spAutoFit/>
          </a:bodyPr>
          <a:lstStyle/>
          <a:p>
            <a:pPr algn="ctr"/>
            <a:r>
              <a:rPr lang="en-US" dirty="0"/>
              <a:t>Running on any available set of physical resources</a:t>
            </a:r>
          </a:p>
          <a:p>
            <a:pPr algn="ctr"/>
            <a:r>
              <a:rPr lang="en-US" dirty="0"/>
              <a:t>(public/private/</a:t>
            </a:r>
          </a:p>
          <a:p>
            <a:pPr algn="ctr"/>
            <a:r>
              <a:rPr lang="en-US" dirty="0"/>
              <a:t>virtualized)</a:t>
            </a:r>
          </a:p>
        </p:txBody>
      </p:sp>
      <p:sp>
        <p:nvSpPr>
          <p:cNvPr id="38" name="TextBox 37"/>
          <p:cNvSpPr txBox="1"/>
          <p:nvPr/>
        </p:nvSpPr>
        <p:spPr>
          <a:xfrm>
            <a:off x="9645315" y="3117349"/>
            <a:ext cx="2066925" cy="1200329"/>
          </a:xfrm>
          <a:prstGeom prst="rect">
            <a:avLst/>
          </a:prstGeom>
          <a:noFill/>
        </p:spPr>
        <p:txBody>
          <a:bodyPr wrap="square" rtlCol="0">
            <a:spAutoFit/>
          </a:bodyPr>
          <a:lstStyle/>
          <a:p>
            <a:pPr algn="ctr"/>
            <a:r>
              <a:rPr lang="en-US" dirty="0"/>
              <a:t>Assembled by developers using best available  services</a:t>
            </a:r>
          </a:p>
        </p:txBody>
      </p:sp>
      <p:sp>
        <p:nvSpPr>
          <p:cNvPr id="39" name="TextBox 38"/>
          <p:cNvSpPr txBox="1"/>
          <p:nvPr/>
        </p:nvSpPr>
        <p:spPr>
          <a:xfrm>
            <a:off x="9563100" y="1543050"/>
            <a:ext cx="2238375" cy="646331"/>
          </a:xfrm>
          <a:prstGeom prst="rect">
            <a:avLst/>
          </a:prstGeom>
          <a:noFill/>
        </p:spPr>
        <p:txBody>
          <a:bodyPr wrap="square" rtlCol="0">
            <a:spAutoFit/>
          </a:bodyPr>
          <a:lstStyle/>
          <a:p>
            <a:pPr algn="ctr"/>
            <a:r>
              <a:rPr lang="en-US" dirty="0"/>
              <a:t>Thin app on mobile, tablet</a:t>
            </a:r>
          </a:p>
        </p:txBody>
      </p:sp>
      <p:sp>
        <p:nvSpPr>
          <p:cNvPr id="48" name="TextBox 47"/>
          <p:cNvSpPr txBox="1"/>
          <p:nvPr/>
        </p:nvSpPr>
        <p:spPr>
          <a:xfrm>
            <a:off x="628650" y="1704975"/>
            <a:ext cx="2390775" cy="646331"/>
          </a:xfrm>
          <a:prstGeom prst="rect">
            <a:avLst/>
          </a:prstGeom>
          <a:noFill/>
        </p:spPr>
        <p:txBody>
          <a:bodyPr wrap="square" rtlCol="0">
            <a:spAutoFit/>
          </a:bodyPr>
          <a:lstStyle/>
          <a:p>
            <a:pPr algn="ctr"/>
            <a:r>
              <a:rPr lang="en-US" dirty="0"/>
              <a:t>Thick, client-server app on thick client</a:t>
            </a:r>
          </a:p>
        </p:txBody>
      </p:sp>
      <p:sp>
        <p:nvSpPr>
          <p:cNvPr id="49" name="TextBox 48"/>
          <p:cNvSpPr txBox="1"/>
          <p:nvPr/>
        </p:nvSpPr>
        <p:spPr>
          <a:xfrm>
            <a:off x="638175" y="3105150"/>
            <a:ext cx="2181225" cy="1200329"/>
          </a:xfrm>
          <a:prstGeom prst="rect">
            <a:avLst/>
          </a:prstGeom>
          <a:noFill/>
        </p:spPr>
        <p:txBody>
          <a:bodyPr wrap="square" rtlCol="0">
            <a:spAutoFit/>
          </a:bodyPr>
          <a:lstStyle/>
          <a:p>
            <a:pPr algn="ctr"/>
            <a:r>
              <a:rPr lang="en-US" dirty="0"/>
              <a:t>Well-defined stack:</a:t>
            </a:r>
          </a:p>
          <a:p>
            <a:r>
              <a:rPr lang="en-US" dirty="0"/>
              <a:t>        - O/S</a:t>
            </a:r>
          </a:p>
          <a:p>
            <a:r>
              <a:rPr lang="en-US" dirty="0"/>
              <a:t>        - Runtime</a:t>
            </a:r>
          </a:p>
          <a:p>
            <a:r>
              <a:rPr lang="en-US" dirty="0"/>
              <a:t>        - Middleware</a:t>
            </a:r>
          </a:p>
        </p:txBody>
      </p:sp>
      <p:sp>
        <p:nvSpPr>
          <p:cNvPr id="50" name="TextBox 49"/>
          <p:cNvSpPr txBox="1"/>
          <p:nvPr/>
        </p:nvSpPr>
        <p:spPr>
          <a:xfrm>
            <a:off x="952500" y="5410200"/>
            <a:ext cx="2190750" cy="923330"/>
          </a:xfrm>
          <a:prstGeom prst="rect">
            <a:avLst/>
          </a:prstGeom>
          <a:noFill/>
        </p:spPr>
        <p:txBody>
          <a:bodyPr wrap="square" rtlCol="0">
            <a:spAutoFit/>
          </a:bodyPr>
          <a:lstStyle/>
          <a:p>
            <a:pPr algn="ctr"/>
            <a:r>
              <a:rPr lang="en-US" dirty="0"/>
              <a:t>Monolithic</a:t>
            </a:r>
          </a:p>
          <a:p>
            <a:pPr algn="ctr"/>
            <a:r>
              <a:rPr lang="en-US" dirty="0"/>
              <a:t>Physical</a:t>
            </a:r>
          </a:p>
          <a:p>
            <a:pPr algn="ctr"/>
            <a:r>
              <a:rPr lang="en-US" dirty="0"/>
              <a:t>Infrastructure</a:t>
            </a:r>
          </a:p>
        </p:txBody>
      </p:sp>
    </p:spTree>
    <p:extLst>
      <p:ext uri="{BB962C8B-B14F-4D97-AF65-F5344CB8AC3E}">
        <p14:creationId xmlns:p14="http://schemas.microsoft.com/office/powerpoint/2010/main" val="3019818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Dockerfile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4233063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about data persistence?</a:t>
            </a:r>
          </a:p>
        </p:txBody>
      </p:sp>
      <p:sp>
        <p:nvSpPr>
          <p:cNvPr id="5" name="Text Placeholder 4"/>
          <p:cNvSpPr>
            <a:spLocks noGrp="1"/>
          </p:cNvSpPr>
          <p:nvPr>
            <p:ph type="body" idx="1"/>
          </p:nvPr>
        </p:nvSpPr>
        <p:spPr/>
        <p:txBody>
          <a:bodyPr/>
          <a:lstStyle/>
          <a:p>
            <a:r>
              <a:rPr lang="en-US" dirty="0"/>
              <a:t>Volumes allow you to specify a directory in the container that exists outside of the </a:t>
            </a:r>
            <a:r>
              <a:rPr lang="en-US" dirty="0" err="1"/>
              <a:t>docker</a:t>
            </a:r>
            <a:r>
              <a:rPr lang="en-US" dirty="0"/>
              <a:t> file system structure</a:t>
            </a:r>
          </a:p>
          <a:p>
            <a:endParaRPr lang="en-US" dirty="0"/>
          </a:p>
          <a:p>
            <a:r>
              <a:rPr lang="en-US" dirty="0"/>
              <a:t>Can be used to share (and persist) data between containers</a:t>
            </a:r>
            <a:br>
              <a:rPr lang="en-US" dirty="0"/>
            </a:br>
            <a:r>
              <a:rPr lang="en-US" dirty="0"/>
              <a:t>	</a:t>
            </a:r>
          </a:p>
          <a:p>
            <a:r>
              <a:rPr lang="en-US" dirty="0"/>
              <a:t>Directory persists after the container is deleted </a:t>
            </a:r>
          </a:p>
          <a:p>
            <a:r>
              <a:rPr lang="en-US" dirty="0"/>
              <a:t>Unless you explicitly delete it</a:t>
            </a:r>
            <a:br>
              <a:rPr lang="en-US" dirty="0"/>
            </a:br>
            <a:endParaRPr lang="en-US" dirty="0"/>
          </a:p>
          <a:p>
            <a:r>
              <a:rPr lang="en-US" dirty="0"/>
              <a:t>Can be created in a Dockerfile or via CLI</a:t>
            </a:r>
          </a:p>
          <a:p>
            <a:endParaRPr lang="en-US" dirty="0"/>
          </a:p>
        </p:txBody>
      </p:sp>
    </p:spTree>
    <p:extLst>
      <p:ext uri="{BB962C8B-B14F-4D97-AF65-F5344CB8AC3E}">
        <p14:creationId xmlns:p14="http://schemas.microsoft.com/office/powerpoint/2010/main" val="3564089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Mounted Volume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2216651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Hub / Docker Store</a:t>
            </a:r>
          </a:p>
        </p:txBody>
      </p:sp>
      <p:sp>
        <p:nvSpPr>
          <p:cNvPr id="3" name="Text Placeholder 2"/>
          <p:cNvSpPr>
            <a:spLocks noGrp="1"/>
          </p:cNvSpPr>
          <p:nvPr>
            <p:ph type="body" idx="1"/>
          </p:nvPr>
        </p:nvSpPr>
        <p:spPr/>
        <p:txBody>
          <a:bodyPr/>
          <a:lstStyle/>
          <a:p>
            <a:r>
              <a:rPr lang="en-US" dirty="0"/>
              <a:t>Implementations of a Docker Registry</a:t>
            </a:r>
          </a:p>
          <a:p>
            <a:r>
              <a:rPr lang="en-US" dirty="0"/>
              <a:t>Storage for your images</a:t>
            </a:r>
          </a:p>
          <a:p>
            <a:pPr lvl="1"/>
            <a:r>
              <a:rPr lang="en-US" dirty="0"/>
              <a:t>Free for public images</a:t>
            </a:r>
          </a:p>
          <a:p>
            <a:pPr lvl="1"/>
            <a:r>
              <a:rPr lang="en-US" dirty="0"/>
              <a:t>Cost for private images</a:t>
            </a:r>
          </a:p>
          <a:p>
            <a:r>
              <a:rPr lang="en-US" dirty="0"/>
              <a:t>Provides services</a:t>
            </a:r>
          </a:p>
          <a:p>
            <a:pPr lvl="1"/>
            <a:r>
              <a:rPr lang="en-US" dirty="0"/>
              <a:t>Automated build infrastructure (linked to SCC; triggered by commits)</a:t>
            </a:r>
          </a:p>
          <a:p>
            <a:pPr lvl="1"/>
            <a:r>
              <a:rPr lang="en-US" dirty="0"/>
              <a:t>Security analysis</a:t>
            </a:r>
          </a:p>
          <a:p>
            <a:pPr lvl="1"/>
            <a:r>
              <a:rPr lang="en-US" dirty="0"/>
              <a:t>Automated Deployment</a:t>
            </a:r>
          </a:p>
        </p:txBody>
      </p:sp>
    </p:spTree>
    <p:extLst>
      <p:ext uri="{BB962C8B-B14F-4D97-AF65-F5344CB8AC3E}">
        <p14:creationId xmlns:p14="http://schemas.microsoft.com/office/powerpoint/2010/main" val="2783029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Docker Hub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4154766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Compose</a:t>
            </a:r>
          </a:p>
        </p:txBody>
      </p:sp>
      <p:sp>
        <p:nvSpPr>
          <p:cNvPr id="5" name="Text Placeholder 4"/>
          <p:cNvSpPr>
            <a:spLocks noGrp="1"/>
          </p:cNvSpPr>
          <p:nvPr>
            <p:ph type="body" idx="1"/>
          </p:nvPr>
        </p:nvSpPr>
        <p:spPr/>
        <p:txBody>
          <a:bodyPr/>
          <a:lstStyle/>
          <a:p>
            <a:pPr marL="169329" indent="0">
              <a:buNone/>
            </a:pPr>
            <a:r>
              <a:rPr lang="en-US" dirty="0"/>
              <a:t>Compose is a tool for defining and running multi-container applications with Docker. With Compose, you define a multi-container application in a single file, then spin your application up in a single command which does everything that needs to be done to get it running.</a:t>
            </a:r>
          </a:p>
        </p:txBody>
      </p:sp>
    </p:spTree>
    <p:extLst>
      <p:ext uri="{BB962C8B-B14F-4D97-AF65-F5344CB8AC3E}">
        <p14:creationId xmlns:p14="http://schemas.microsoft.com/office/powerpoint/2010/main" val="125048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Compose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2705434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Studio Tools for Docker</a:t>
            </a:r>
          </a:p>
        </p:txBody>
      </p:sp>
      <p:sp>
        <p:nvSpPr>
          <p:cNvPr id="4" name="Text Placeholder 3"/>
          <p:cNvSpPr>
            <a:spLocks noGrp="1"/>
          </p:cNvSpPr>
          <p:nvPr>
            <p:ph type="body" idx="1"/>
          </p:nvPr>
        </p:nvSpPr>
        <p:spPr/>
        <p:txBody>
          <a:bodyPr/>
          <a:lstStyle/>
          <a:p>
            <a:r>
              <a:rPr lang="en-US" dirty="0"/>
              <a:t>Build and debug within a container</a:t>
            </a:r>
          </a:p>
          <a:p>
            <a:r>
              <a:rPr lang="en-US" dirty="0"/>
              <a:t>Edit and Continue</a:t>
            </a:r>
          </a:p>
          <a:p>
            <a:r>
              <a:rPr lang="en-US" dirty="0"/>
              <a:t>Debug vs release Docker artifacts</a:t>
            </a:r>
          </a:p>
        </p:txBody>
      </p:sp>
    </p:spTree>
    <p:extLst>
      <p:ext uri="{BB962C8B-B14F-4D97-AF65-F5344CB8AC3E}">
        <p14:creationId xmlns:p14="http://schemas.microsoft.com/office/powerpoint/2010/main" val="2594751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Visual Studio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648219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Community</a:t>
            </a:r>
          </a:p>
        </p:txBody>
      </p:sp>
      <p:sp>
        <p:nvSpPr>
          <p:cNvPr id="5" name="Text Placeholder 4"/>
          <p:cNvSpPr>
            <a:spLocks noGrp="1"/>
          </p:cNvSpPr>
          <p:nvPr>
            <p:ph type="body" idx="1"/>
          </p:nvPr>
        </p:nvSpPr>
        <p:spPr/>
        <p:txBody>
          <a:bodyPr/>
          <a:lstStyle/>
          <a:p>
            <a:r>
              <a:rPr lang="en-US" dirty="0"/>
              <a:t>8B+ Docker images downloaded</a:t>
            </a:r>
          </a:p>
          <a:p>
            <a:r>
              <a:rPr lang="en-US" dirty="0"/>
              <a:t>500,000+ Apps in Docker Hub</a:t>
            </a:r>
          </a:p>
          <a:p>
            <a:r>
              <a:rPr lang="en-US" dirty="0"/>
              <a:t>Docker launched March 2013</a:t>
            </a:r>
          </a:p>
          <a:p>
            <a:r>
              <a:rPr lang="en-US" dirty="0"/>
              <a:t>Docker platform is open source</a:t>
            </a:r>
          </a:p>
          <a:p>
            <a:pPr lvl="1"/>
            <a:r>
              <a:rPr lang="en-US" dirty="0"/>
              <a:t>Over 3000 community contributors</a:t>
            </a:r>
          </a:p>
          <a:p>
            <a:pPr lvl="1"/>
            <a:r>
              <a:rPr lang="en-US" dirty="0"/>
              <a:t>2/3 of the engine contributions are from outside</a:t>
            </a:r>
          </a:p>
          <a:p>
            <a:pPr lvl="1"/>
            <a:r>
              <a:rPr lang="en-US" dirty="0"/>
              <a:t>&gt;300 PRs per week</a:t>
            </a:r>
          </a:p>
          <a:p>
            <a:endParaRPr lang="en-US" dirty="0"/>
          </a:p>
          <a:p>
            <a:endParaRPr lang="en-US" dirty="0"/>
          </a:p>
          <a:p>
            <a:pPr lvl="1"/>
            <a:endParaRPr lang="en-US" dirty="0"/>
          </a:p>
        </p:txBody>
      </p:sp>
    </p:spTree>
    <p:extLst>
      <p:ext uri="{BB962C8B-B14F-4D97-AF65-F5344CB8AC3E}">
        <p14:creationId xmlns:p14="http://schemas.microsoft.com/office/powerpoint/2010/main" val="1548591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Challenges</a:t>
            </a:r>
          </a:p>
        </p:txBody>
      </p:sp>
      <p:sp>
        <p:nvSpPr>
          <p:cNvPr id="10" name="TextBox 9"/>
          <p:cNvSpPr txBox="1"/>
          <p:nvPr/>
        </p:nvSpPr>
        <p:spPr>
          <a:xfrm>
            <a:off x="3222411" y="1069515"/>
            <a:ext cx="915603" cy="523206"/>
          </a:xfrm>
          <a:prstGeom prst="rect">
            <a:avLst/>
          </a:prstGeom>
          <a:noFill/>
        </p:spPr>
        <p:txBody>
          <a:bodyPr wrap="none" lIns="91424" tIns="45713" rIns="91424" bIns="45713" rtlCol="0">
            <a:spAutoFit/>
          </a:bodyPr>
          <a:lstStyle/>
          <a:p>
            <a:r>
              <a:rPr lang="en-US" sz="2800" dirty="0"/>
              <a:t>2015</a:t>
            </a:r>
          </a:p>
        </p:txBody>
      </p:sp>
      <p:sp>
        <p:nvSpPr>
          <p:cNvPr id="11" name="Rectangle 10"/>
          <p:cNvSpPr/>
          <p:nvPr/>
        </p:nvSpPr>
        <p:spPr>
          <a:xfrm>
            <a:off x="3010304" y="1883273"/>
            <a:ext cx="1447800" cy="112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dirty="0"/>
          </a:p>
        </p:txBody>
      </p:sp>
      <p:grpSp>
        <p:nvGrpSpPr>
          <p:cNvPr id="23" name="Group 22"/>
          <p:cNvGrpSpPr/>
          <p:nvPr/>
        </p:nvGrpSpPr>
        <p:grpSpPr>
          <a:xfrm>
            <a:off x="3159043" y="2980874"/>
            <a:ext cx="1162939" cy="1419502"/>
            <a:chOff x="2590800" y="2667000"/>
            <a:chExt cx="1685542" cy="2057400"/>
          </a:xfrm>
          <a:solidFill>
            <a:srgbClr val="92D050"/>
          </a:solidFill>
        </p:grpSpPr>
        <p:sp>
          <p:nvSpPr>
            <p:cNvPr id="14" name="Hexagon 13"/>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p:cNvSpPr/>
          <p:nvPr/>
        </p:nvSpPr>
        <p:spPr>
          <a:xfrm>
            <a:off x="714375" y="274765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cxnSp>
        <p:nvCxnSpPr>
          <p:cNvPr id="25" name="Straight Connector 24"/>
          <p:cNvCxnSpPr/>
          <p:nvPr/>
        </p:nvCxnSpPr>
        <p:spPr>
          <a:xfrm>
            <a:off x="2286000" y="25146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347953" y="4681225"/>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00100" y="4695825"/>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400" dirty="0">
              <a:solidFill>
                <a:schemeClr val="tx2"/>
              </a:solidFill>
            </a:endParaRPr>
          </a:p>
        </p:txBody>
      </p:sp>
      <p:sp>
        <p:nvSpPr>
          <p:cNvPr id="33" name="Oval 32"/>
          <p:cNvSpPr/>
          <p:nvPr/>
        </p:nvSpPr>
        <p:spPr>
          <a:xfrm>
            <a:off x="704850" y="904875"/>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grpSp>
        <p:nvGrpSpPr>
          <p:cNvPr id="46" name="Group 45"/>
          <p:cNvGrpSpPr/>
          <p:nvPr/>
        </p:nvGrpSpPr>
        <p:grpSpPr>
          <a:xfrm>
            <a:off x="2895601" y="5588976"/>
            <a:ext cx="1616529" cy="278424"/>
            <a:chOff x="5867400" y="5588976"/>
            <a:chExt cx="1616529" cy="278424"/>
          </a:xfrm>
        </p:grpSpPr>
        <p:sp>
          <p:nvSpPr>
            <p:cNvPr id="40" name="Flowchart: Magnetic Disk 3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4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Magnetic Disk 4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Magnetic Disk 4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Magnetic Disk 4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Left Arrow Callout 2"/>
          <p:cNvSpPr/>
          <p:nvPr/>
        </p:nvSpPr>
        <p:spPr>
          <a:xfrm>
            <a:off x="4800600" y="2895601"/>
            <a:ext cx="3486150" cy="1219074"/>
          </a:xfrm>
          <a:prstGeom prst="leftArrowCallout">
            <a:avLst>
              <a:gd name="adj1" fmla="val 25000"/>
              <a:gd name="adj2" fmla="val 25000"/>
              <a:gd name="adj3" fmla="val 25000"/>
              <a:gd name="adj4" fmla="val 74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ensure services interact consistently, avoid dependency hell</a:t>
            </a:r>
          </a:p>
        </p:txBody>
      </p:sp>
      <p:sp>
        <p:nvSpPr>
          <p:cNvPr id="36" name="Left Arrow Callout 35"/>
          <p:cNvSpPr/>
          <p:nvPr/>
        </p:nvSpPr>
        <p:spPr>
          <a:xfrm>
            <a:off x="4800600" y="5105400"/>
            <a:ext cx="3514726" cy="1219074"/>
          </a:xfrm>
          <a:prstGeom prst="leftArrowCallout">
            <a:avLst>
              <a:gd name="adj1" fmla="val 25000"/>
              <a:gd name="adj2" fmla="val 25000"/>
              <a:gd name="adj3" fmla="val 25000"/>
              <a:gd name="adj4" fmla="val 76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migrate &amp; scale quickly, ensure compatibility</a:t>
            </a:r>
          </a:p>
        </p:txBody>
      </p:sp>
      <p:sp>
        <p:nvSpPr>
          <p:cNvPr id="37" name="Left Arrow Callout 36"/>
          <p:cNvSpPr/>
          <p:nvPr/>
        </p:nvSpPr>
        <p:spPr>
          <a:xfrm>
            <a:off x="8124826" y="4010151"/>
            <a:ext cx="3381374" cy="1219074"/>
          </a:xfrm>
          <a:prstGeom prst="leftArrowCallout">
            <a:avLst>
              <a:gd name="adj1" fmla="val 25000"/>
              <a:gd name="adj2" fmla="val 25000"/>
              <a:gd name="adj3" fmla="val 25000"/>
              <a:gd name="adj4" fmla="val 739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avoid n X n different </a:t>
            </a:r>
            <a:r>
              <a:rPr lang="en-US" dirty="0" err="1"/>
              <a:t>configs</a:t>
            </a:r>
            <a:endParaRPr lang="en-US" dirty="0"/>
          </a:p>
        </p:txBody>
      </p:sp>
      <p:sp>
        <p:nvSpPr>
          <p:cNvPr id="28" name="TextBox 27"/>
          <p:cNvSpPr txBox="1"/>
          <p:nvPr/>
        </p:nvSpPr>
        <p:spPr>
          <a:xfrm>
            <a:off x="604838" y="4743449"/>
            <a:ext cx="2009775" cy="1754326"/>
          </a:xfrm>
          <a:prstGeom prst="rect">
            <a:avLst/>
          </a:prstGeom>
          <a:noFill/>
        </p:spPr>
        <p:txBody>
          <a:bodyPr wrap="square" rtlCol="0">
            <a:spAutoFit/>
          </a:bodyPr>
          <a:lstStyle/>
          <a:p>
            <a:pPr algn="ctr"/>
            <a:r>
              <a:rPr lang="en-US" dirty="0"/>
              <a:t>Running on any available set of physical resources</a:t>
            </a:r>
          </a:p>
          <a:p>
            <a:pPr algn="ctr"/>
            <a:r>
              <a:rPr lang="en-US" dirty="0"/>
              <a:t>(public/private/</a:t>
            </a:r>
          </a:p>
          <a:p>
            <a:pPr algn="ctr"/>
            <a:r>
              <a:rPr lang="en-US" dirty="0"/>
              <a:t>virtualized)</a:t>
            </a:r>
          </a:p>
        </p:txBody>
      </p:sp>
      <p:sp>
        <p:nvSpPr>
          <p:cNvPr id="29" name="TextBox 28"/>
          <p:cNvSpPr txBox="1"/>
          <p:nvPr/>
        </p:nvSpPr>
        <p:spPr>
          <a:xfrm>
            <a:off x="514349" y="3028950"/>
            <a:ext cx="2066925" cy="1200329"/>
          </a:xfrm>
          <a:prstGeom prst="rect">
            <a:avLst/>
          </a:prstGeom>
          <a:noFill/>
        </p:spPr>
        <p:txBody>
          <a:bodyPr wrap="square" rtlCol="0">
            <a:spAutoFit/>
          </a:bodyPr>
          <a:lstStyle/>
          <a:p>
            <a:pPr algn="ctr"/>
            <a:r>
              <a:rPr lang="en-US" dirty="0"/>
              <a:t>Assembled by developers using best available  services</a:t>
            </a:r>
          </a:p>
        </p:txBody>
      </p:sp>
      <p:sp>
        <p:nvSpPr>
          <p:cNvPr id="30" name="TextBox 29"/>
          <p:cNvSpPr txBox="1"/>
          <p:nvPr/>
        </p:nvSpPr>
        <p:spPr>
          <a:xfrm>
            <a:off x="419100" y="1647825"/>
            <a:ext cx="2238375" cy="646331"/>
          </a:xfrm>
          <a:prstGeom prst="rect">
            <a:avLst/>
          </a:prstGeom>
          <a:noFill/>
        </p:spPr>
        <p:txBody>
          <a:bodyPr wrap="square" rtlCol="0">
            <a:spAutoFit/>
          </a:bodyPr>
          <a:lstStyle/>
          <a:p>
            <a:pPr algn="ctr"/>
            <a:r>
              <a:rPr lang="en-US" dirty="0"/>
              <a:t>Thin app on mobile, tablet</a:t>
            </a:r>
          </a:p>
        </p:txBody>
      </p:sp>
    </p:spTree>
    <p:extLst>
      <p:ext uri="{BB962C8B-B14F-4D97-AF65-F5344CB8AC3E}">
        <p14:creationId xmlns:p14="http://schemas.microsoft.com/office/powerpoint/2010/main" val="2996577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Q &amp; A</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3374856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TODO</a:t>
            </a:r>
          </a:p>
        </p:txBody>
      </p:sp>
      <p:sp>
        <p:nvSpPr>
          <p:cNvPr id="5" name="Text Placeholder 4"/>
          <p:cNvSpPr>
            <a:spLocks noGrp="1"/>
          </p:cNvSpPr>
          <p:nvPr>
            <p:ph type="body" idx="1"/>
          </p:nvPr>
        </p:nvSpPr>
        <p:spPr/>
        <p:txBody>
          <a:bodyPr/>
          <a:lstStyle/>
          <a:p>
            <a:r>
              <a:rPr lang="en-US" dirty="0"/>
              <a:t>Talk about </a:t>
            </a:r>
            <a:r>
              <a:rPr lang="en-US" dirty="0" err="1"/>
              <a:t>linux</a:t>
            </a:r>
            <a:r>
              <a:rPr lang="en-US" dirty="0"/>
              <a:t> vs Windows – images are not exchangeable</a:t>
            </a:r>
          </a:p>
          <a:p>
            <a:r>
              <a:rPr lang="en-US" dirty="0"/>
              <a:t>Talk about no UI – execution environment</a:t>
            </a:r>
          </a:p>
        </p:txBody>
      </p:sp>
    </p:spTree>
    <p:extLst>
      <p:ext uri="{BB962C8B-B14F-4D97-AF65-F5344CB8AC3E}">
        <p14:creationId xmlns:p14="http://schemas.microsoft.com/office/powerpoint/2010/main" val="1976453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2163516" y="1640128"/>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655308" y="2474461"/>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5283733" y="128798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707064"/>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759157" y="1710154"/>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07" name="Rectangle 7"/>
          <p:cNvSpPr>
            <a:spLocks/>
          </p:cNvSpPr>
          <p:nvPr/>
        </p:nvSpPr>
        <p:spPr bwMode="auto">
          <a:xfrm>
            <a:off x="1863592" y="2601204"/>
            <a:ext cx="21031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Background workers</a:t>
            </a:r>
          </a:p>
        </p:txBody>
      </p:sp>
      <p:sp>
        <p:nvSpPr>
          <p:cNvPr id="25608" name="Rectangle 8"/>
          <p:cNvSpPr>
            <a:spLocks/>
          </p:cNvSpPr>
          <p:nvPr/>
        </p:nvSpPr>
        <p:spPr bwMode="auto">
          <a:xfrm>
            <a:off x="8413459" y="3088393"/>
            <a:ext cx="1320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API endpoint</a:t>
            </a:r>
          </a:p>
        </p:txBody>
      </p:sp>
      <p:sp>
        <p:nvSpPr>
          <p:cNvPr id="25616" name="Rectangle 16"/>
          <p:cNvSpPr>
            <a:spLocks/>
          </p:cNvSpPr>
          <p:nvPr/>
        </p:nvSpPr>
        <p:spPr bwMode="auto">
          <a:xfrm>
            <a:off x="2283710" y="4547679"/>
            <a:ext cx="15725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736547" y="5146791"/>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5554495" y="4670789"/>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19" name="Rectangle 19"/>
          <p:cNvSpPr>
            <a:spLocks/>
          </p:cNvSpPr>
          <p:nvPr/>
        </p:nvSpPr>
        <p:spPr bwMode="auto">
          <a:xfrm>
            <a:off x="5578692" y="5503056"/>
            <a:ext cx="15965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Disaster recovery</a:t>
            </a:r>
          </a:p>
        </p:txBody>
      </p:sp>
      <p:sp>
        <p:nvSpPr>
          <p:cNvPr id="25621" name="Rectangle 21"/>
          <p:cNvSpPr>
            <a:spLocks/>
          </p:cNvSpPr>
          <p:nvPr/>
        </p:nvSpPr>
        <p:spPr bwMode="auto">
          <a:xfrm>
            <a:off x="8082749" y="5896556"/>
            <a:ext cx="1781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3" name="Rectangle 20"/>
          <p:cNvSpPr>
            <a:spLocks/>
          </p:cNvSpPr>
          <p:nvPr/>
        </p:nvSpPr>
        <p:spPr bwMode="auto">
          <a:xfrm>
            <a:off x="5612803" y="6207433"/>
            <a:ext cx="17440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Servers</a:t>
            </a:r>
          </a:p>
        </p:txBody>
      </p:sp>
      <p:sp>
        <p:nvSpPr>
          <p:cNvPr id="25" name="Title 1"/>
          <p:cNvSpPr>
            <a:spLocks noGrp="1"/>
          </p:cNvSpPr>
          <p:nvPr>
            <p:ph type="title"/>
          </p:nvPr>
        </p:nvSpPr>
        <p:spPr/>
        <p:txBody>
          <a:bodyPr>
            <a:normAutofit fontScale="90000"/>
          </a:bodyPr>
          <a:lstStyle/>
          <a:p>
            <a:r>
              <a:rPr lang="en-US" dirty="0"/>
              <a:t>The Challenge</a:t>
            </a:r>
          </a:p>
        </p:txBody>
      </p:sp>
      <p:sp>
        <p:nvSpPr>
          <p:cNvPr id="3" name="TextBox 2"/>
          <p:cNvSpPr txBox="1"/>
          <p:nvPr/>
        </p:nvSpPr>
        <p:spPr>
          <a:xfrm rot="16200000">
            <a:off x="-609096" y="2263663"/>
            <a:ext cx="2186264" cy="369332"/>
          </a:xfrm>
          <a:prstGeom prst="rect">
            <a:avLst/>
          </a:prstGeom>
          <a:solidFill>
            <a:schemeClr val="accent1"/>
          </a:solidFill>
        </p:spPr>
        <p:txBody>
          <a:bodyPr wrap="square" rtlCol="0">
            <a:spAutoFit/>
          </a:bodyPr>
          <a:lstStyle/>
          <a:p>
            <a:pPr algn="ctr"/>
            <a:r>
              <a:rPr lang="en-US" b="1" dirty="0">
                <a:solidFill>
                  <a:schemeClr val="bg1"/>
                </a:solidFill>
              </a:rPr>
              <a:t>Multiplicity of Stacks</a:t>
            </a:r>
          </a:p>
        </p:txBody>
      </p:sp>
      <p:sp>
        <p:nvSpPr>
          <p:cNvPr id="27" name="TextBox 26"/>
          <p:cNvSpPr txBox="1"/>
          <p:nvPr/>
        </p:nvSpPr>
        <p:spPr>
          <a:xfrm rot="16200000">
            <a:off x="-409799" y="4791374"/>
            <a:ext cx="1781178" cy="923330"/>
          </a:xfrm>
          <a:prstGeom prst="rect">
            <a:avLst/>
          </a:prstGeom>
          <a:solidFill>
            <a:schemeClr val="accent1"/>
          </a:solidFill>
        </p:spPr>
        <p:txBody>
          <a:bodyPr wrap="square" rtlCol="0">
            <a:spAutoFit/>
          </a:bodyPr>
          <a:lstStyle/>
          <a:p>
            <a:pPr algn="ctr"/>
            <a:r>
              <a:rPr lang="en-US" b="1" dirty="0">
                <a:solidFill>
                  <a:schemeClr val="bg1"/>
                </a:solidFill>
              </a:rPr>
              <a:t>Multiplicity of hardware environments</a:t>
            </a:r>
          </a:p>
        </p:txBody>
      </p:sp>
      <p:sp>
        <p:nvSpPr>
          <p:cNvPr id="28" name="Rectangle 20"/>
          <p:cNvSpPr>
            <a:spLocks/>
          </p:cNvSpPr>
          <p:nvPr/>
        </p:nvSpPr>
        <p:spPr bwMode="auto">
          <a:xfrm>
            <a:off x="8401043" y="4387889"/>
            <a:ext cx="16863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6425" y="4950117"/>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1754371" y="5892147"/>
            <a:ext cx="20534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0106" y="4520916"/>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56763" y="5882381"/>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0595" y="5872360"/>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9191960" y="4774008"/>
            <a:ext cx="542373" cy="745566"/>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59698" y="4621542"/>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2" name="Freeform 61"/>
          <p:cNvSpPr/>
          <p:nvPr/>
        </p:nvSpPr>
        <p:spPr>
          <a:xfrm>
            <a:off x="7978546" y="29842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3" name="Freeform 62"/>
          <p:cNvSpPr/>
          <p:nvPr/>
        </p:nvSpPr>
        <p:spPr>
          <a:xfrm>
            <a:off x="6763221" y="176021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4" name="Freeform 63"/>
          <p:cNvSpPr/>
          <p:nvPr/>
        </p:nvSpPr>
        <p:spPr>
          <a:xfrm>
            <a:off x="7829071" y="29842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5" name="Freeform 64"/>
          <p:cNvSpPr/>
          <p:nvPr/>
        </p:nvSpPr>
        <p:spPr>
          <a:xfrm>
            <a:off x="7903522"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7" name="Freeform 66"/>
          <p:cNvSpPr/>
          <p:nvPr/>
        </p:nvSpPr>
        <p:spPr>
          <a:xfrm>
            <a:off x="8052997"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8" name="Freeform 67"/>
          <p:cNvSpPr/>
          <p:nvPr/>
        </p:nvSpPr>
        <p:spPr>
          <a:xfrm>
            <a:off x="7978546" y="325428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9" name="Freeform 68"/>
          <p:cNvSpPr/>
          <p:nvPr/>
        </p:nvSpPr>
        <p:spPr>
          <a:xfrm>
            <a:off x="6763221" y="2030269"/>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0" name="Freeform 69"/>
          <p:cNvSpPr/>
          <p:nvPr/>
        </p:nvSpPr>
        <p:spPr>
          <a:xfrm>
            <a:off x="7829071" y="32542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1" name="Freeform 70"/>
          <p:cNvSpPr/>
          <p:nvPr/>
        </p:nvSpPr>
        <p:spPr>
          <a:xfrm>
            <a:off x="1574925" y="16557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649949" y="179079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1500474" y="179079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4996280" y="12580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4846805" y="12580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4921256" y="13931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773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418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769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5" name="Freeform 94"/>
          <p:cNvSpPr/>
          <p:nvPr/>
        </p:nvSpPr>
        <p:spPr>
          <a:xfrm>
            <a:off x="1572127" y="248378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6" name="Freeform 95"/>
          <p:cNvSpPr/>
          <p:nvPr/>
        </p:nvSpPr>
        <p:spPr>
          <a:xfrm>
            <a:off x="1497103"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7" name="Freeform 96"/>
          <p:cNvSpPr/>
          <p:nvPr/>
        </p:nvSpPr>
        <p:spPr>
          <a:xfrm>
            <a:off x="1646578"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8" name="Freeform 97"/>
          <p:cNvSpPr/>
          <p:nvPr/>
        </p:nvSpPr>
        <p:spPr>
          <a:xfrm>
            <a:off x="1572127" y="275384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65705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65705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79208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92711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92711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5174174"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5323649"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5249198" y="258846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5099723" y="258846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solidFill>
            <a:schemeClr val="accent1"/>
          </a:solidFill>
        </p:spPr>
        <p:txBody>
          <a:bodyPr wrap="square" rtlCol="0">
            <a:spAutoFit/>
          </a:bodyPr>
          <a:lstStyle/>
          <a:p>
            <a:pPr algn="ctr"/>
            <a:r>
              <a:rPr lang="en-US" b="1" dirty="0">
                <a:solidFill>
                  <a:schemeClr val="bg1"/>
                </a:solidFill>
              </a:rPr>
              <a:t>Do services and apps interact appropriately?</a:t>
            </a:r>
          </a:p>
        </p:txBody>
      </p:sp>
      <p:sp>
        <p:nvSpPr>
          <p:cNvPr id="109" name="TextBox 108"/>
          <p:cNvSpPr txBox="1"/>
          <p:nvPr/>
        </p:nvSpPr>
        <p:spPr>
          <a:xfrm rot="5400000">
            <a:off x="10577852" y="4869515"/>
            <a:ext cx="1886579" cy="923330"/>
          </a:xfrm>
          <a:prstGeom prst="rect">
            <a:avLst/>
          </a:prstGeom>
          <a:solidFill>
            <a:schemeClr val="accent1"/>
          </a:solidFill>
        </p:spPr>
        <p:txBody>
          <a:bodyPr wrap="square" rtlCol="0">
            <a:spAutoFit/>
          </a:bodyPr>
          <a:lstStyle/>
          <a:p>
            <a:pPr algn="ctr"/>
            <a:r>
              <a:rPr lang="en-US" b="1" dirty="0">
                <a:solidFill>
                  <a:schemeClr val="bg1"/>
                </a:solidFill>
              </a:rPr>
              <a:t>Can I migrate smoothly and quickly?</a:t>
            </a:r>
          </a:p>
        </p:txBody>
      </p:sp>
      <p:grpSp>
        <p:nvGrpSpPr>
          <p:cNvPr id="19" name="Group 18"/>
          <p:cNvGrpSpPr/>
          <p:nvPr/>
        </p:nvGrpSpPr>
        <p:grpSpPr>
          <a:xfrm>
            <a:off x="5134683" y="3360056"/>
            <a:ext cx="1511642" cy="1511642"/>
            <a:chOff x="5104426" y="2860581"/>
            <a:chExt cx="1511642" cy="1511642"/>
          </a:xfrm>
        </p:grpSpPr>
        <p:cxnSp>
          <p:nvCxnSpPr>
            <p:cNvPr id="17" name="Straight Arrow Connector 16"/>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888518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in N X N compatibility nightmare</a:t>
            </a:r>
          </a:p>
        </p:txBody>
      </p:sp>
      <p:graphicFrame>
        <p:nvGraphicFramePr>
          <p:cNvPr id="4" name="Group 1"/>
          <p:cNvGraphicFramePr>
            <a:graphicFrameLocks noGrp="1"/>
          </p:cNvGraphicFramePr>
          <p:nvPr>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 name="Freeform 5"/>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 name="Freeform 6"/>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8" name="Freeform 7"/>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 name="Freeform 9"/>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1" name="Freeform 10"/>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2" name="Freeform 11"/>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3" name="Freeform 12"/>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3" name="Freeform 22"/>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4" name="Freeform 23"/>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27"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4" cstate="print"/>
          <a:stretch>
            <a:fillRect/>
          </a:stretch>
        </p:blipFill>
        <p:spPr>
          <a:xfrm>
            <a:off x="4564908" y="5892873"/>
            <a:ext cx="479135" cy="649674"/>
          </a:xfrm>
          <a:prstGeom prst="rect">
            <a:avLst/>
          </a:prstGeom>
        </p:spPr>
      </p:pic>
      <p:pic>
        <p:nvPicPr>
          <p:cNvPr id="30" name="Picture 29"/>
          <p:cNvPicPr>
            <a:picLocks noChangeAspect="1"/>
          </p:cNvPicPr>
          <p:nvPr/>
        </p:nvPicPr>
        <p:blipFill>
          <a:blip r:embed="rId5" cstate="print"/>
          <a:stretch>
            <a:fillRect/>
          </a:stretch>
        </p:blipFill>
        <p:spPr>
          <a:xfrm>
            <a:off x="6249808" y="5921448"/>
            <a:ext cx="596983" cy="820634"/>
          </a:xfrm>
          <a:prstGeom prst="rect">
            <a:avLst/>
          </a:prstGeom>
        </p:spPr>
      </p:pic>
      <p:pic>
        <p:nvPicPr>
          <p:cNvPr id="31"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7" cstate="print"/>
          <a:stretch>
            <a:fillRect/>
          </a:stretch>
        </p:blipFill>
        <p:spPr>
          <a:xfrm>
            <a:off x="8033506" y="6108725"/>
            <a:ext cx="559882" cy="445832"/>
          </a:xfrm>
          <a:prstGeom prst="rect">
            <a:avLst/>
          </a:prstGeom>
        </p:spPr>
      </p:pic>
      <p:pic>
        <p:nvPicPr>
          <p:cNvPr id="33" name="Picture 32"/>
          <p:cNvPicPr>
            <a:picLocks noChangeAspect="1"/>
          </p:cNvPicPr>
          <p:nvPr/>
        </p:nvPicPr>
        <p:blipFill>
          <a:blip r:embed="rId4" cstate="print"/>
          <a:stretch>
            <a:fillRect/>
          </a:stretch>
        </p:blipFill>
        <p:spPr>
          <a:xfrm>
            <a:off x="8825826" y="5966590"/>
            <a:ext cx="479135" cy="649674"/>
          </a:xfrm>
          <a:prstGeom prst="rect">
            <a:avLst/>
          </a:prstGeom>
        </p:spPr>
      </p:pic>
      <p:pic>
        <p:nvPicPr>
          <p:cNvPr id="34" name="Picture 33"/>
          <p:cNvPicPr>
            <a:picLocks noChangeAspect="1"/>
          </p:cNvPicPr>
          <p:nvPr/>
        </p:nvPicPr>
        <p:blipFill>
          <a:blip r:embed="rId4" cstate="print"/>
          <a:stretch>
            <a:fillRect/>
          </a:stretch>
        </p:blipFill>
        <p:spPr>
          <a:xfrm>
            <a:off x="8939315" y="5966590"/>
            <a:ext cx="479135" cy="649674"/>
          </a:xfrm>
          <a:prstGeom prst="rect">
            <a:avLst/>
          </a:prstGeom>
        </p:spPr>
      </p:pic>
      <p:pic>
        <p:nvPicPr>
          <p:cNvPr id="35" name="Picture 34"/>
          <p:cNvPicPr>
            <a:picLocks noChangeAspect="1"/>
          </p:cNvPicPr>
          <p:nvPr/>
        </p:nvPicPr>
        <p:blipFill>
          <a:blip r:embed="rId4" cstate="print"/>
          <a:stretch>
            <a:fillRect/>
          </a:stretch>
        </p:blipFill>
        <p:spPr>
          <a:xfrm>
            <a:off x="9065393" y="5971470"/>
            <a:ext cx="479135" cy="649674"/>
          </a:xfrm>
          <a:prstGeom prst="rect">
            <a:avLst/>
          </a:prstGeom>
        </p:spPr>
      </p:pic>
      <p:graphicFrame>
        <p:nvGraphicFramePr>
          <p:cNvPr id="50" name="Table 49"/>
          <p:cNvGraphicFramePr>
            <a:graphicFrameLocks noGrp="1"/>
          </p:cNvGraphicFramePr>
          <p:nvPr/>
        </p:nvGraphicFramePr>
        <p:xfrm>
          <a:off x="3519484" y="1243541"/>
          <a:ext cx="6034091" cy="3931524"/>
        </p:xfrm>
        <a:graphic>
          <a:graphicData uri="http://schemas.openxmlformats.org/drawingml/2006/table">
            <a:tbl>
              <a:tblPr/>
              <a:tblGrid>
                <a:gridCol w="862013">
                  <a:extLst>
                    <a:ext uri="{9D8B030D-6E8A-4147-A177-3AD203B41FA5}">
                      <a16:colId xmlns:a16="http://schemas.microsoft.com/office/drawing/2014/main" val="20000"/>
                    </a:ext>
                  </a:extLst>
                </a:gridCol>
                <a:gridCol w="862013">
                  <a:extLst>
                    <a:ext uri="{9D8B030D-6E8A-4147-A177-3AD203B41FA5}">
                      <a16:colId xmlns:a16="http://schemas.microsoft.com/office/drawing/2014/main" val="20001"/>
                    </a:ext>
                  </a:extLst>
                </a:gridCol>
                <a:gridCol w="862013">
                  <a:extLst>
                    <a:ext uri="{9D8B030D-6E8A-4147-A177-3AD203B41FA5}">
                      <a16:colId xmlns:a16="http://schemas.microsoft.com/office/drawing/2014/main" val="20002"/>
                    </a:ext>
                  </a:extLst>
                </a:gridCol>
                <a:gridCol w="862013">
                  <a:extLst>
                    <a:ext uri="{9D8B030D-6E8A-4147-A177-3AD203B41FA5}">
                      <a16:colId xmlns:a16="http://schemas.microsoft.com/office/drawing/2014/main" val="20003"/>
                    </a:ext>
                  </a:extLst>
                </a:gridCol>
                <a:gridCol w="862013">
                  <a:extLst>
                    <a:ext uri="{9D8B030D-6E8A-4147-A177-3AD203B41FA5}">
                      <a16:colId xmlns:a16="http://schemas.microsoft.com/office/drawing/2014/main" val="20004"/>
                    </a:ext>
                  </a:extLst>
                </a:gridCol>
                <a:gridCol w="862013">
                  <a:extLst>
                    <a:ext uri="{9D8B030D-6E8A-4147-A177-3AD203B41FA5}">
                      <a16:colId xmlns:a16="http://schemas.microsoft.com/office/drawing/2014/main" val="20005"/>
                    </a:ext>
                  </a:extLst>
                </a:gridCol>
                <a:gridCol w="862013">
                  <a:extLst>
                    <a:ext uri="{9D8B030D-6E8A-4147-A177-3AD203B41FA5}">
                      <a16:colId xmlns:a16="http://schemas.microsoft.com/office/drawing/2014/main" val="20006"/>
                    </a:ext>
                  </a:extLst>
                </a:gridCol>
              </a:tblGrid>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01802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0" y="3152775"/>
            <a:ext cx="12192000" cy="188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8" name="TextBox 37"/>
          <p:cNvSpPr txBox="1"/>
          <p:nvPr/>
        </p:nvSpPr>
        <p:spPr>
          <a:xfrm>
            <a:off x="628650" y="3562350"/>
            <a:ext cx="7334250" cy="1015663"/>
          </a:xfrm>
          <a:prstGeom prst="rect">
            <a:avLst/>
          </a:prstGeom>
          <a:noFill/>
        </p:spPr>
        <p:txBody>
          <a:bodyPr wrap="square" rtlCol="0">
            <a:spAutoFit/>
          </a:bodyPr>
          <a:lstStyle/>
          <a:p>
            <a:r>
              <a:rPr lang="en-US" sz="6000" dirty="0">
                <a:solidFill>
                  <a:schemeClr val="bg1"/>
                </a:solidFill>
                <a:latin typeface="Cabin" pitchFamily="34" charset="0"/>
              </a:rPr>
              <a:t>A useful analogy…</a:t>
            </a:r>
            <a:endParaRPr lang="en-US" sz="6000" dirty="0">
              <a:latin typeface="Cabin" pitchFamily="34" charset="0"/>
            </a:endParaRPr>
          </a:p>
        </p:txBody>
      </p:sp>
      <p:sp>
        <p:nvSpPr>
          <p:cNvPr id="39" name="Rectangle 38"/>
          <p:cNvSpPr/>
          <p:nvPr/>
        </p:nvSpPr>
        <p:spPr>
          <a:xfrm>
            <a:off x="0" y="0"/>
            <a:ext cx="12192000" cy="1724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08400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9865" y="1479435"/>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0575" y="1859522"/>
            <a:ext cx="1444767" cy="119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73065" y="1129932"/>
            <a:ext cx="1317359" cy="14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3196" y="108132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4250" y="2282486"/>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7215" y="5544143"/>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94890" y="4158118"/>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81873" y="5035493"/>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81175" y="4298962"/>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98416" y="4048600"/>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28836" y="4453929"/>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65350" y="5611694"/>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7095332" y="2152487"/>
            <a:ext cx="1276514" cy="1276514"/>
          </a:xfrm>
          <a:prstGeom prst="rect">
            <a:avLst/>
          </a:prstGeom>
        </p:spPr>
      </p:pic>
      <p:sp>
        <p:nvSpPr>
          <p:cNvPr id="17" name="TextBox 16"/>
          <p:cNvSpPr txBox="1"/>
          <p:nvPr/>
        </p:nvSpPr>
        <p:spPr>
          <a:xfrm rot="16200000">
            <a:off x="-701659" y="1913925"/>
            <a:ext cx="2657140" cy="369332"/>
          </a:xfrm>
          <a:prstGeom prst="rect">
            <a:avLst/>
          </a:prstGeom>
          <a:solidFill>
            <a:schemeClr val="accent1"/>
          </a:solidFill>
        </p:spPr>
        <p:txBody>
          <a:bodyPr wrap="square" rtlCol="0">
            <a:spAutoFit/>
          </a:bodyPr>
          <a:lstStyle/>
          <a:p>
            <a:pPr algn="ctr"/>
            <a:r>
              <a:rPr lang="en-US" b="1" dirty="0">
                <a:solidFill>
                  <a:schemeClr val="bg1"/>
                </a:solidFill>
              </a:rPr>
              <a:t>Multiplicity of Goods</a:t>
            </a:r>
          </a:p>
        </p:txBody>
      </p:sp>
      <p:sp>
        <p:nvSpPr>
          <p:cNvPr id="18" name="TextBox 17"/>
          <p:cNvSpPr txBox="1"/>
          <p:nvPr/>
        </p:nvSpPr>
        <p:spPr>
          <a:xfrm rot="16200000">
            <a:off x="-598659" y="4685180"/>
            <a:ext cx="2463698" cy="923330"/>
          </a:xfrm>
          <a:prstGeom prst="rect">
            <a:avLst/>
          </a:prstGeom>
          <a:solidFill>
            <a:schemeClr val="accent1"/>
          </a:solidFill>
        </p:spPr>
        <p:txBody>
          <a:bodyPr wrap="square" rtlCol="0">
            <a:spAutoFit/>
          </a:bodyPr>
          <a:lstStyle/>
          <a:p>
            <a:pPr algn="ctr"/>
            <a:r>
              <a:rPr lang="en-US" b="1" dirty="0">
                <a:solidFill>
                  <a:schemeClr val="bg1"/>
                </a:solidFill>
              </a:rPr>
              <a:t>Multiplicity of methods for transporting/storing</a:t>
            </a:r>
          </a:p>
        </p:txBody>
      </p:sp>
      <p:sp>
        <p:nvSpPr>
          <p:cNvPr id="19" name="TextBox 18"/>
          <p:cNvSpPr txBox="1"/>
          <p:nvPr/>
        </p:nvSpPr>
        <p:spPr>
          <a:xfrm rot="5400000">
            <a:off x="10069021" y="1549791"/>
            <a:ext cx="2447042" cy="1200329"/>
          </a:xfrm>
          <a:prstGeom prst="rect">
            <a:avLst/>
          </a:prstGeom>
          <a:solidFill>
            <a:schemeClr val="accent1"/>
          </a:solidFill>
        </p:spPr>
        <p:txBody>
          <a:bodyPr wrap="square" rtlCol="0">
            <a:spAutoFit/>
          </a:bodyPr>
          <a:lstStyle/>
          <a:p>
            <a:pPr algn="ctr"/>
            <a:r>
              <a:rPr lang="en-US" b="1" dirty="0">
                <a:solidFill>
                  <a:schemeClr val="bg1"/>
                </a:solidFill>
              </a:rPr>
              <a:t>Do I worry about how goods interact (e.g. coffee beans next to spices)</a:t>
            </a:r>
          </a:p>
        </p:txBody>
      </p:sp>
      <p:sp>
        <p:nvSpPr>
          <p:cNvPr id="22" name="TextBox 21"/>
          <p:cNvSpPr txBox="1"/>
          <p:nvPr/>
        </p:nvSpPr>
        <p:spPr>
          <a:xfrm rot="5400000">
            <a:off x="10047634" y="4395951"/>
            <a:ext cx="2544676" cy="1200329"/>
          </a:xfrm>
          <a:prstGeom prst="rect">
            <a:avLst/>
          </a:prstGeom>
          <a:solidFill>
            <a:schemeClr val="accent1"/>
          </a:solidFill>
        </p:spPr>
        <p:txBody>
          <a:bodyPr wrap="square" rtlCol="0">
            <a:spAutoFit/>
          </a:bodyPr>
          <a:lstStyle/>
          <a:p>
            <a:pPr algn="ctr"/>
            <a:r>
              <a:rPr lang="en-US" b="1" dirty="0">
                <a:solidFill>
                  <a:schemeClr val="bg1"/>
                </a:solidFill>
              </a:rPr>
              <a:t>Can I transport quickly and smoothly</a:t>
            </a:r>
          </a:p>
          <a:p>
            <a:pPr algn="ctr"/>
            <a:r>
              <a:rPr lang="en-US" b="1" dirty="0">
                <a:solidFill>
                  <a:schemeClr val="bg1"/>
                </a:solidFill>
              </a:rPr>
              <a:t>(e.g. from boat to train to truck)</a:t>
            </a:r>
          </a:p>
        </p:txBody>
      </p:sp>
      <p:grpSp>
        <p:nvGrpSpPr>
          <p:cNvPr id="23" name="Group 22"/>
          <p:cNvGrpSpPr/>
          <p:nvPr/>
        </p:nvGrpSpPr>
        <p:grpSpPr>
          <a:xfrm>
            <a:off x="4843488" y="2856378"/>
            <a:ext cx="1511642" cy="1511642"/>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6" name="Title 1"/>
          <p:cNvSpPr>
            <a:spLocks noGrp="1"/>
          </p:cNvSpPr>
          <p:nvPr>
            <p:ph type="title"/>
          </p:nvPr>
        </p:nvSpPr>
        <p:spPr>
          <a:xfrm>
            <a:off x="251996" y="39410"/>
            <a:ext cx="11582400" cy="639891"/>
          </a:xfrm>
        </p:spPr>
        <p:txBody>
          <a:bodyPr>
            <a:normAutofit fontScale="90000"/>
          </a:bodyPr>
          <a:lstStyle/>
          <a:p>
            <a:r>
              <a:rPr lang="en-US" dirty="0"/>
              <a:t>Cargo Transportation Pre-1960</a:t>
            </a:r>
          </a:p>
        </p:txBody>
      </p:sp>
    </p:spTree>
    <p:extLst>
      <p:ext uri="{BB962C8B-B14F-4D97-AF65-F5344CB8AC3E}">
        <p14:creationId xmlns:p14="http://schemas.microsoft.com/office/powerpoint/2010/main" val="1875162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4" cstate="print"/>
          <a:stretch>
            <a:fillRect/>
          </a:stretch>
        </p:blipFill>
        <p:spPr>
          <a:xfrm>
            <a:off x="1353422" y="5040232"/>
            <a:ext cx="645018" cy="645018"/>
          </a:xfrm>
          <a:prstGeom prst="rect">
            <a:avLst/>
          </a:prstGeom>
        </p:spPr>
      </p:pic>
      <p:sp>
        <p:nvSpPr>
          <p:cNvPr id="17" name="Title 1"/>
          <p:cNvSpPr>
            <a:spLocks noGrp="1"/>
          </p:cNvSpPr>
          <p:nvPr>
            <p:ph type="title"/>
          </p:nvPr>
        </p:nvSpPr>
        <p:spPr/>
        <p:txBody>
          <a:bodyPr>
            <a:normAutofit fontScale="90000"/>
          </a:bodyPr>
          <a:lstStyle/>
          <a:p>
            <a:r>
              <a:rPr lang="en-US" dirty="0" err="1"/>
              <a:t>NxN</a:t>
            </a:r>
            <a:r>
              <a:rPr lang="en-US" dirty="0"/>
              <a:t> Matrix</a:t>
            </a:r>
          </a:p>
        </p:txBody>
      </p:sp>
    </p:spTree>
    <p:extLst>
      <p:ext uri="{BB962C8B-B14F-4D97-AF65-F5344CB8AC3E}">
        <p14:creationId xmlns:p14="http://schemas.microsoft.com/office/powerpoint/2010/main" val="1277221326"/>
      </p:ext>
    </p:extLst>
  </p:cSld>
  <p:clrMapOvr>
    <a:masterClrMapping/>
  </p:clrMapOvr>
</p:sld>
</file>

<file path=ppt/theme/theme1.xml><?xml version="1.0" encoding="utf-8"?>
<a:theme xmlns:a="http://schemas.openxmlformats.org/drawingml/2006/main" name="Docker 2016">
  <a:themeElements>
    <a:clrScheme name="Docker July 2016">
      <a:dk1>
        <a:srgbClr val="000000"/>
      </a:dk1>
      <a:lt1>
        <a:srgbClr val="FFFFFF"/>
      </a:lt1>
      <a:dk2>
        <a:srgbClr val="708491"/>
      </a:dk2>
      <a:lt2>
        <a:srgbClr val="E7E6E6"/>
      </a:lt2>
      <a:accent1>
        <a:srgbClr val="01445B"/>
      </a:accent1>
      <a:accent2>
        <a:srgbClr val="2194CA"/>
      </a:accent2>
      <a:accent3>
        <a:srgbClr val="2AB7EA"/>
      </a:accent3>
      <a:accent4>
        <a:srgbClr val="A1D6BC"/>
      </a:accent4>
      <a:accent5>
        <a:srgbClr val="FED600"/>
      </a:accent5>
      <a:accent6>
        <a:srgbClr val="44546A"/>
      </a:accent6>
      <a:hlink>
        <a:srgbClr val="2194CA"/>
      </a:hlink>
      <a:folHlink>
        <a:srgbClr val="FED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694</TotalTime>
  <Words>2160</Words>
  <Application>Microsoft Office PowerPoint</Application>
  <PresentationFormat>Widescreen</PresentationFormat>
  <Paragraphs>395</Paragraphs>
  <Slides>41</Slides>
  <Notes>15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0" baseType="lpstr">
      <vt:lpstr>Arial</vt:lpstr>
      <vt:lpstr>Cabin</vt:lpstr>
      <vt:lpstr>Calibri</vt:lpstr>
      <vt:lpstr>Gill Sans</vt:lpstr>
      <vt:lpstr>Noto Sans Symbols</vt:lpstr>
      <vt:lpstr>Wingdings</vt:lpstr>
      <vt:lpstr>ヒラギノ角ゴ ProN W3</vt:lpstr>
      <vt:lpstr>Docker 2016</vt:lpstr>
      <vt:lpstr>Bitmap Image</vt:lpstr>
      <vt:lpstr>PowerPoint Presentation</vt:lpstr>
      <vt:lpstr>Agenda</vt:lpstr>
      <vt:lpstr>Market View: Evolution of IT</vt:lpstr>
      <vt:lpstr>Challenges</vt:lpstr>
      <vt:lpstr>The Challenge</vt:lpstr>
      <vt:lpstr>Results in N X N compatibility nightmare</vt:lpstr>
      <vt:lpstr>PowerPoint Presentation</vt:lpstr>
      <vt:lpstr>Cargo Transportation Pre-1960</vt:lpstr>
      <vt:lpstr>NxN Matrix</vt:lpstr>
      <vt:lpstr>Solution: Intermodal Shipping Container</vt:lpstr>
      <vt:lpstr>This eliminated the NXN problem…</vt:lpstr>
      <vt:lpstr>and spawned an Intermodal Shipping Container Ecosystem</vt:lpstr>
      <vt:lpstr>Docker is a shipping container system for code </vt:lpstr>
      <vt:lpstr>Or…put more simply</vt:lpstr>
      <vt:lpstr>Docker solves the NXN problem </vt:lpstr>
      <vt:lpstr>What is docker</vt:lpstr>
      <vt:lpstr>CONTAINERS VS VIRTUAL MACHINES </vt:lpstr>
      <vt:lpstr>BUILD BETTER SOFTWARE </vt:lpstr>
      <vt:lpstr>SHARE AND COLLABORATE </vt:lpstr>
      <vt:lpstr>SHIP SOFTWARE FASTER AND AT SCALE </vt:lpstr>
      <vt:lpstr>PowerPoint Presentation</vt:lpstr>
      <vt:lpstr>PowerPoint Presentation</vt:lpstr>
      <vt:lpstr>Image vs Container</vt:lpstr>
      <vt:lpstr>Docker Daemon</vt:lpstr>
      <vt:lpstr>Docker CLI</vt:lpstr>
      <vt:lpstr>PowerPoint Presentation</vt:lpstr>
      <vt:lpstr>Docker Layers</vt:lpstr>
      <vt:lpstr>Docker Layers</vt:lpstr>
      <vt:lpstr>Dockerfile</vt:lpstr>
      <vt:lpstr>PowerPoint Presentation</vt:lpstr>
      <vt:lpstr>What about data persistence?</vt:lpstr>
      <vt:lpstr>PowerPoint Presentation</vt:lpstr>
      <vt:lpstr>Docker Hub / Docker Store</vt:lpstr>
      <vt:lpstr>PowerPoint Presentation</vt:lpstr>
      <vt:lpstr>Docker Compose</vt:lpstr>
      <vt:lpstr>PowerPoint Presentation</vt:lpstr>
      <vt:lpstr>Visual Studio Tools for Docker</vt:lpstr>
      <vt:lpstr>PowerPoint Presentation</vt:lpstr>
      <vt:lpstr>Docker Community</vt:lpstr>
      <vt:lpstr>PowerPoint Presentation</vt:lpstr>
      <vt:lpstr>TODO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Simons (.NET CORE)</dc:creator>
  <cp:lastModifiedBy>Michael Simons (.NET)</cp:lastModifiedBy>
  <cp:revision>47</cp:revision>
  <dcterms:created xsi:type="dcterms:W3CDTF">2017-01-21T19:06:17Z</dcterms:created>
  <dcterms:modified xsi:type="dcterms:W3CDTF">2017-01-23T20:30:46Z</dcterms:modified>
</cp:coreProperties>
</file>